
<file path=[Content_Types].xml><?xml version="1.0" encoding="utf-8"?>
<Types xmlns="http://schemas.openxmlformats.org/package/2006/content-types">
  <Default Extension="png" ContentType="image/png"/>
  <Default Extension="jpg&amp;ehk=EyfftSloz1bLzWlGhjaGsQ&amp;pid=OfficeInsert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99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9" r:id="rId22"/>
    <p:sldId id="278" r:id="rId23"/>
    <p:sldId id="280" r:id="rId24"/>
    <p:sldId id="381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61" r:id="rId45"/>
    <p:sldId id="301" r:id="rId46"/>
    <p:sldId id="360" r:id="rId47"/>
    <p:sldId id="303" r:id="rId48"/>
    <p:sldId id="304" r:id="rId49"/>
    <p:sldId id="305" r:id="rId50"/>
    <p:sldId id="306" r:id="rId51"/>
    <p:sldId id="307" r:id="rId52"/>
    <p:sldId id="308" r:id="rId53"/>
    <p:sldId id="362" r:id="rId54"/>
    <p:sldId id="310" r:id="rId55"/>
    <p:sldId id="311" r:id="rId56"/>
    <p:sldId id="312" r:id="rId57"/>
    <p:sldId id="363" r:id="rId58"/>
    <p:sldId id="314" r:id="rId59"/>
    <p:sldId id="365" r:id="rId60"/>
    <p:sldId id="316" r:id="rId61"/>
    <p:sldId id="366" r:id="rId62"/>
    <p:sldId id="319" r:id="rId63"/>
    <p:sldId id="320" r:id="rId64"/>
    <p:sldId id="368" r:id="rId65"/>
    <p:sldId id="322" r:id="rId66"/>
    <p:sldId id="323" r:id="rId67"/>
    <p:sldId id="369" r:id="rId68"/>
    <p:sldId id="370" r:id="rId69"/>
    <p:sldId id="327" r:id="rId70"/>
    <p:sldId id="372" r:id="rId71"/>
    <p:sldId id="329" r:id="rId72"/>
    <p:sldId id="330" r:id="rId73"/>
    <p:sldId id="373" r:id="rId74"/>
    <p:sldId id="374" r:id="rId75"/>
    <p:sldId id="334" r:id="rId76"/>
    <p:sldId id="335" r:id="rId77"/>
    <p:sldId id="336" r:id="rId78"/>
    <p:sldId id="337" r:id="rId79"/>
    <p:sldId id="375" r:id="rId80"/>
    <p:sldId id="340" r:id="rId81"/>
    <p:sldId id="376" r:id="rId82"/>
    <p:sldId id="343" r:id="rId83"/>
    <p:sldId id="344" r:id="rId84"/>
    <p:sldId id="345" r:id="rId85"/>
    <p:sldId id="346" r:id="rId86"/>
    <p:sldId id="347" r:id="rId87"/>
    <p:sldId id="349" r:id="rId88"/>
    <p:sldId id="350" r:id="rId89"/>
    <p:sldId id="380" r:id="rId90"/>
    <p:sldId id="351" r:id="rId91"/>
    <p:sldId id="377" r:id="rId92"/>
    <p:sldId id="354" r:id="rId93"/>
    <p:sldId id="355" r:id="rId94"/>
    <p:sldId id="357" r:id="rId95"/>
    <p:sldId id="358" r:id="rId96"/>
    <p:sldId id="378" r:id="rId97"/>
    <p:sldId id="379" r:id="rId9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5401" autoAdjust="0"/>
  </p:normalViewPr>
  <p:slideViewPr>
    <p:cSldViewPr snapToGrid="0">
      <p:cViewPr varScale="1">
        <p:scale>
          <a:sx n="107" d="100"/>
          <a:sy n="107" d="100"/>
        </p:scale>
        <p:origin x="-102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473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13230"/>
    </p:cViewPr>
  </p:sorterViewPr>
  <p:notesViewPr>
    <p:cSldViewPr snapToGrid="0">
      <p:cViewPr varScale="1">
        <p:scale>
          <a:sx n="69" d="100"/>
          <a:sy n="69" d="100"/>
        </p:scale>
        <p:origin x="326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451CA3-3149-4042-BED2-899151531ECF}" type="datetimeFigureOut">
              <a:rPr lang="de-AT" smtClean="0"/>
              <a:t>23.05.2017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F26CF-812E-4B06-8609-891B83C7FF1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41593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369F288-ADFB-401F-85BB-3A977535173F}" type="slidenum">
              <a:rPr lang="de-DE" altLang="de-DE" smtClean="0"/>
              <a:pPr>
                <a:spcBef>
                  <a:spcPct val="0"/>
                </a:spcBef>
              </a:pPr>
              <a:t>7</a:t>
            </a:fld>
            <a:endParaRPr lang="de-DE" altLang="de-DE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>
                <a:latin typeface="Arial" panose="020B0604020202020204" pitchFamily="34" charset="0"/>
              </a:rPr>
              <a:t>1 AMP Chinarindenversuch 1790 von Hahnemann</a:t>
            </a:r>
          </a:p>
          <a:p>
            <a:pPr eaLnBrk="1" hangingPunct="1"/>
            <a:r>
              <a:rPr lang="de-DE" altLang="de-DE">
                <a:latin typeface="Arial" panose="020B0604020202020204" pitchFamily="34" charset="0"/>
              </a:rPr>
              <a:t>Durchführungsbestimmungen im Organon der Heilkunst § 105-141, 1810 veröffentlicht</a:t>
            </a:r>
          </a:p>
        </p:txBody>
      </p:sp>
    </p:spTree>
    <p:extLst>
      <p:ext uri="{BB962C8B-B14F-4D97-AF65-F5344CB8AC3E}">
        <p14:creationId xmlns:p14="http://schemas.microsoft.com/office/powerpoint/2010/main" val="134407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6D53F75-53CC-41FA-B0BB-9EA8A8077021}" type="slidenum">
              <a:rPr lang="de-DE" altLang="de-DE" smtClean="0"/>
              <a:pPr>
                <a:spcBef>
                  <a:spcPct val="0"/>
                </a:spcBef>
              </a:pPr>
              <a:t>27</a:t>
            </a:fld>
            <a:endParaRPr lang="de-DE" altLang="de-DE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>
                <a:latin typeface="Arial" panose="020B0604020202020204" pitchFamily="34" charset="0"/>
              </a:rPr>
              <a:t>Globuli 1 Tropfen Dilution auf 500 Zuckerkügelchen (Wirksamkeit milder)</a:t>
            </a:r>
          </a:p>
        </p:txBody>
      </p:sp>
    </p:spTree>
    <p:extLst>
      <p:ext uri="{BB962C8B-B14F-4D97-AF65-F5344CB8AC3E}">
        <p14:creationId xmlns:p14="http://schemas.microsoft.com/office/powerpoint/2010/main" val="3699817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201AE22-043F-4384-A849-3816081DD4A3}" type="slidenum">
              <a:rPr lang="de-DE" altLang="de-DE" smtClean="0"/>
              <a:pPr>
                <a:spcBef>
                  <a:spcPct val="0"/>
                </a:spcBef>
              </a:pPr>
              <a:t>30</a:t>
            </a:fld>
            <a:endParaRPr lang="de-DE" altLang="de-DE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>
                <a:latin typeface="Arial" panose="020B0604020202020204" pitchFamily="34" charset="0"/>
              </a:rPr>
              <a:t>Radiowellen, Luft, Information</a:t>
            </a:r>
          </a:p>
          <a:p>
            <a:pPr eaLnBrk="1" hangingPunct="1"/>
            <a:r>
              <a:rPr lang="de-DE" altLang="de-DE">
                <a:latin typeface="Arial" panose="020B0604020202020204" pitchFamily="34" charset="0"/>
              </a:rPr>
              <a:t>Luft besteht aus was ?</a:t>
            </a:r>
          </a:p>
          <a:p>
            <a:pPr eaLnBrk="1" hangingPunct="1"/>
            <a:r>
              <a:rPr lang="de-DE" altLang="de-DE">
                <a:latin typeface="Arial" panose="020B0604020202020204" pitchFamily="34" charset="0"/>
              </a:rPr>
              <a:t>Gasgemisch, 78,08 Stickstoff, 20,95% Sauerstoff, 0,03 Kohlendioxid, 0,93 Argon etc.</a:t>
            </a:r>
          </a:p>
          <a:p>
            <a:pPr eaLnBrk="1" hangingPunct="1"/>
            <a:r>
              <a:rPr lang="de-DE" altLang="de-DE">
                <a:latin typeface="Arial" panose="020B0604020202020204" pitchFamily="34" charset="0"/>
              </a:rPr>
              <a:t>		Wasserdampf, Ozon, Staub 1,25 im Mittel</a:t>
            </a:r>
          </a:p>
        </p:txBody>
      </p:sp>
    </p:spTree>
    <p:extLst>
      <p:ext uri="{BB962C8B-B14F-4D97-AF65-F5344CB8AC3E}">
        <p14:creationId xmlns:p14="http://schemas.microsoft.com/office/powerpoint/2010/main" val="3404602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1D68BC5-C5AD-45FF-8CD3-89522C8C2AA0}" type="slidenum">
              <a:rPr lang="de-DE" altLang="de-DE" smtClean="0"/>
              <a:pPr>
                <a:spcBef>
                  <a:spcPct val="0"/>
                </a:spcBef>
              </a:pPr>
              <a:t>31</a:t>
            </a:fld>
            <a:endParaRPr lang="de-DE" altLang="de-DE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>
                <a:latin typeface="Arial" panose="020B0604020202020204" pitchFamily="34" charset="0"/>
              </a:rPr>
              <a:t>Ab C12 oder D24 oder LM 3 kein Molekül der Ausgangssubstanz mehr vorhanden</a:t>
            </a:r>
          </a:p>
        </p:txBody>
      </p:sp>
    </p:spTree>
    <p:extLst>
      <p:ext uri="{BB962C8B-B14F-4D97-AF65-F5344CB8AC3E}">
        <p14:creationId xmlns:p14="http://schemas.microsoft.com/office/powerpoint/2010/main" val="2572286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60F9C01-4C91-43BF-A420-6ED5F641EE90}" type="slidenum">
              <a:rPr lang="de-DE" altLang="de-DE" smtClean="0"/>
              <a:pPr>
                <a:spcBef>
                  <a:spcPct val="0"/>
                </a:spcBef>
              </a:pPr>
              <a:t>33</a:t>
            </a:fld>
            <a:endParaRPr lang="de-DE" altLang="de-DE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AT" altLang="de-DE">
                <a:latin typeface="Arial" panose="020B0604020202020204" pitchFamily="34" charset="0"/>
              </a:rPr>
              <a:t>Homöopathisches Doping: Unterstützen des Immunsystems</a:t>
            </a:r>
          </a:p>
          <a:p>
            <a:pPr eaLnBrk="1" hangingPunct="1"/>
            <a:r>
              <a:rPr lang="de-AT" altLang="de-DE">
                <a:latin typeface="Arial" panose="020B0604020202020204" pitchFamily="34" charset="0"/>
              </a:rPr>
              <a:t>Bestandshomöopathie ist nicht standardisierbar</a:t>
            </a:r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471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Gift aus der Hautdrüse der Kröte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F26CF-812E-4B06-8609-891B83C7FF17}" type="slidenum">
              <a:rPr lang="de-AT" smtClean="0"/>
              <a:t>44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7285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Bereits in der indianischen Medizin verwendet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F26CF-812E-4B06-8609-891B83C7FF17}" type="slidenum">
              <a:rPr lang="de-AT" smtClean="0"/>
              <a:t>53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88580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D1F8E2A-3AF5-476C-90E0-8C92853C2374}" type="slidenum">
              <a:rPr lang="de-DE" altLang="de-DE" smtClean="0"/>
              <a:pPr>
                <a:spcBef>
                  <a:spcPct val="0"/>
                </a:spcBef>
              </a:pPr>
              <a:t>58</a:t>
            </a:fld>
            <a:endParaRPr lang="de-DE" altLang="de-DE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AT" altLang="de-DE">
                <a:latin typeface="Arial" panose="020B0604020202020204" pitchFamily="34" charset="0"/>
              </a:rPr>
              <a:t>Ruta: Schifahren: Knochenhaut, Skischuhrandprellung</a:t>
            </a:r>
          </a:p>
          <a:p>
            <a:pPr eaLnBrk="1" hangingPunct="1"/>
            <a:r>
              <a:rPr lang="de-AT" altLang="de-DE">
                <a:latin typeface="Arial" panose="020B0604020202020204" pitchFamily="34" charset="0"/>
              </a:rPr>
              <a:t>Tennisarm, Sehnenscheidenentzündung, Augenschmerzen:Computerkids</a:t>
            </a:r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589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FE3917-ED43-47F6-95B6-E3E0193081BD}" type="slidenum">
              <a:rPr lang="de-DE" altLang="de-DE" smtClean="0"/>
              <a:pPr>
                <a:spcBef>
                  <a:spcPct val="0"/>
                </a:spcBef>
              </a:pPr>
              <a:t>76</a:t>
            </a:fld>
            <a:endParaRPr lang="de-DE" altLang="de-DE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AT" altLang="de-DE">
                <a:latin typeface="Arial" panose="020B0604020202020204" pitchFamily="34" charset="0"/>
              </a:rPr>
              <a:t>HOM Hus1</a:t>
            </a:r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234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400" b="1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="1"/>
            </a:lvl1pPr>
            <a:lvl2pPr>
              <a:defRPr sz="2400" b="1"/>
            </a:lvl2pPr>
            <a:lvl3pPr>
              <a:defRPr sz="1800" b="1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&amp;ehk=EyfftSloz1bLzWlGhjaGsQ&amp;pid=OfficeInsert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rrowheads="1"/>
          </p:cNvSpPr>
          <p:nvPr>
            <p:ph type="ctrTitle" idx="4294967295"/>
          </p:nvPr>
        </p:nvSpPr>
        <p:spPr>
          <a:xfrm>
            <a:off x="2209800" y="2130426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effectLst/>
            </a:endParaRPr>
          </a:p>
        </p:txBody>
      </p:sp>
      <p:sp>
        <p:nvSpPr>
          <p:cNvPr id="5123" name="Rectangle 3"/>
          <p:cNvSpPr>
            <a:spLocks noGrp="1" noRot="1" noChangeArrowheads="1"/>
          </p:cNvSpPr>
          <p:nvPr>
            <p:ph type="subTitle" idx="4294967295"/>
          </p:nvPr>
        </p:nvSpPr>
        <p:spPr>
          <a:xfrm>
            <a:off x="2895600" y="3886200"/>
            <a:ext cx="6400800" cy="1752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ctr">
              <a:buNone/>
            </a:pPr>
            <a:endParaRPr lang="de-DE" altLang="de-DE">
              <a:effectLst/>
            </a:endParaRPr>
          </a:p>
        </p:txBody>
      </p:sp>
      <p:pic>
        <p:nvPicPr>
          <p:cNvPr id="5124" name="Picture 6" descr="IMG_1235as1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1507"/>
            <a:ext cx="12192000" cy="74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301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TRAUNKREIS VET CLINIC</a:t>
            </a:r>
          </a:p>
        </p:txBody>
      </p:sp>
      <p:sp>
        <p:nvSpPr>
          <p:cNvPr id="2990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sz="4400" dirty="0"/>
              <a:t>Management</a:t>
            </a:r>
            <a:endParaRPr lang="de-DE" dirty="0"/>
          </a:p>
        </p:txBody>
      </p:sp>
      <p:sp>
        <p:nvSpPr>
          <p:cNvPr id="29901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de-DE" dirty="0"/>
              <a:t>Homöopathische Strategie</a:t>
            </a:r>
          </a:p>
          <a:p>
            <a:pPr eaLnBrk="1" hangingPunct="1">
              <a:defRPr/>
            </a:pPr>
            <a:r>
              <a:rPr lang="de-DE" dirty="0"/>
              <a:t>Arzneiauswahl</a:t>
            </a:r>
          </a:p>
          <a:p>
            <a:pPr eaLnBrk="1" hangingPunct="1">
              <a:defRPr/>
            </a:pPr>
            <a:r>
              <a:rPr lang="de-DE" dirty="0"/>
              <a:t>Verabreichungsdauer</a:t>
            </a:r>
          </a:p>
          <a:p>
            <a:pPr eaLnBrk="1" hangingPunct="1">
              <a:defRPr/>
            </a:pPr>
            <a:r>
              <a:rPr lang="de-DE" dirty="0"/>
              <a:t>Potenzen</a:t>
            </a:r>
          </a:p>
          <a:p>
            <a:pPr eaLnBrk="1" hangingPunct="1">
              <a:defRPr/>
            </a:pPr>
            <a:r>
              <a:rPr lang="de-DE" dirty="0"/>
              <a:t>Rechtzeitiger Therapiebeginn</a:t>
            </a:r>
          </a:p>
          <a:p>
            <a:pPr eaLnBrk="1" hangingPunct="1">
              <a:defRPr/>
            </a:pPr>
            <a:r>
              <a:rPr lang="de-DE" dirty="0"/>
              <a:t>Dokumentation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7666391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TRAUNKREIS VET CLINIC</a:t>
            </a:r>
          </a:p>
        </p:txBody>
      </p:sp>
      <p:sp>
        <p:nvSpPr>
          <p:cNvPr id="2949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77334" y="609600"/>
            <a:ext cx="8596668" cy="751114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de-DE" sz="4400" dirty="0"/>
              <a:t>Arzneimittelfindung</a:t>
            </a:r>
            <a:endParaRPr lang="de-DE" dirty="0"/>
          </a:p>
        </p:txBody>
      </p:sp>
      <p:sp>
        <p:nvSpPr>
          <p:cNvPr id="29491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77334" y="1760651"/>
            <a:ext cx="8596668" cy="388077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de-DE" sz="2800" dirty="0"/>
              <a:t>Homöopathische Anamnese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de-DE" sz="2400" dirty="0"/>
              <a:t>Causa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de-DE" sz="2400" dirty="0"/>
              <a:t>Modalitäten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de-DE" sz="2400" dirty="0"/>
              <a:t>Symptome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de-DE" sz="2800" dirty="0"/>
              <a:t>Bewährte Indikation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de-DE" sz="2800" dirty="0"/>
              <a:t>Arzneimittelkenntnis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de-DE" sz="2800" dirty="0" err="1"/>
              <a:t>Repertorisation</a:t>
            </a:r>
            <a:endParaRPr lang="de-DE" sz="28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de-DE" sz="2400" dirty="0"/>
              <a:t>Bücher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de-DE" sz="2400" dirty="0"/>
              <a:t>Computerprogramm</a:t>
            </a:r>
          </a:p>
        </p:txBody>
      </p:sp>
    </p:spTree>
    <p:extLst>
      <p:ext uri="{BB962C8B-B14F-4D97-AF65-F5344CB8AC3E}">
        <p14:creationId xmlns:p14="http://schemas.microsoft.com/office/powerpoint/2010/main" val="19635652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4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4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4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4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4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4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4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4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4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4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4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4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4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4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4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15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AT" altLang="de-DE" sz="4400" dirty="0" err="1">
                <a:effectLst/>
              </a:rPr>
              <a:t>Repertorisation</a:t>
            </a:r>
            <a:endParaRPr lang="de-DE" altLang="de-DE" dirty="0">
              <a:effectLst/>
            </a:endParaRPr>
          </a:p>
        </p:txBody>
      </p:sp>
      <p:pic>
        <p:nvPicPr>
          <p:cNvPr id="17412" name="Picture 4" descr="repertorisatio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828" y="1835823"/>
            <a:ext cx="5550807" cy="4325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095657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TRAUNKREIS VET CLINIC</a:t>
            </a:r>
          </a:p>
        </p:txBody>
      </p:sp>
      <p:sp>
        <p:nvSpPr>
          <p:cNvPr id="2959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dirty="0"/>
              <a:t>Arzneimittel</a:t>
            </a:r>
          </a:p>
        </p:txBody>
      </p:sp>
      <p:sp>
        <p:nvSpPr>
          <p:cNvPr id="29593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/>
              <a:t>Einzelmittel</a:t>
            </a:r>
          </a:p>
          <a:p>
            <a:pPr lvl="1" eaLnBrk="1" hangingPunct="1">
              <a:defRPr/>
            </a:pPr>
            <a:r>
              <a:rPr lang="de-DE"/>
              <a:t>Individuelle Behandlung eines Tieres</a:t>
            </a:r>
          </a:p>
          <a:p>
            <a:pPr eaLnBrk="1" hangingPunct="1">
              <a:defRPr/>
            </a:pPr>
            <a:r>
              <a:rPr lang="de-DE"/>
              <a:t>Komplexmittel</a:t>
            </a:r>
          </a:p>
          <a:p>
            <a:pPr lvl="1" eaLnBrk="1" hangingPunct="1">
              <a:defRPr/>
            </a:pPr>
            <a:r>
              <a:rPr lang="de-DE"/>
              <a:t>Behandlung auf Herdenbasis</a:t>
            </a:r>
          </a:p>
        </p:txBody>
      </p:sp>
    </p:spTree>
    <p:extLst>
      <p:ext uri="{BB962C8B-B14F-4D97-AF65-F5344CB8AC3E}">
        <p14:creationId xmlns:p14="http://schemas.microsoft.com/office/powerpoint/2010/main" val="23479558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AT" altLang="de-DE" sz="4400" dirty="0">
                <a:effectLst/>
              </a:rPr>
              <a:t>Komplexmittel</a:t>
            </a:r>
            <a:endParaRPr lang="de-DE" altLang="de-DE" dirty="0">
              <a:effectLst/>
            </a:endParaRPr>
          </a:p>
        </p:txBody>
      </p:sp>
      <p:pic>
        <p:nvPicPr>
          <p:cNvPr id="19459" name="Picture 4" descr="IMG_281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8" y="1700213"/>
            <a:ext cx="3548062" cy="4392612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41908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TRAUNKREIS VET CLINIC</a:t>
            </a:r>
          </a:p>
        </p:txBody>
      </p:sp>
      <p:sp>
        <p:nvSpPr>
          <p:cNvPr id="3020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AT" dirty="0"/>
              <a:t>Homöopathische </a:t>
            </a:r>
            <a:r>
              <a:rPr lang="de-AT" dirty="0" err="1"/>
              <a:t>Nosoden</a:t>
            </a:r>
            <a:endParaRPr lang="de-DE" dirty="0"/>
          </a:p>
        </p:txBody>
      </p:sp>
      <p:sp>
        <p:nvSpPr>
          <p:cNvPr id="30208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AT" dirty="0" err="1"/>
              <a:t>Nosoden</a:t>
            </a:r>
            <a:endParaRPr lang="de-AT" dirty="0"/>
          </a:p>
          <a:p>
            <a:pPr lvl="1" eaLnBrk="1" hangingPunct="1">
              <a:defRPr/>
            </a:pPr>
            <a:r>
              <a:rPr lang="de-AT" dirty="0"/>
              <a:t>Zubereitungen aus Krankheitsprodukten</a:t>
            </a:r>
          </a:p>
          <a:p>
            <a:pPr lvl="1" eaLnBrk="1" hangingPunct="1">
              <a:defRPr/>
            </a:pPr>
            <a:r>
              <a:rPr lang="de-AT" dirty="0"/>
              <a:t>HAB</a:t>
            </a:r>
          </a:p>
          <a:p>
            <a:pPr marL="0" indent="0">
              <a:buNone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6003271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TRAUNKREIS VET CLINIC</a:t>
            </a:r>
          </a:p>
        </p:txBody>
      </p:sp>
      <p:sp>
        <p:nvSpPr>
          <p:cNvPr id="308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/>
              <a:t>Arzneimittel</a:t>
            </a:r>
          </a:p>
        </p:txBody>
      </p:sp>
      <p:sp>
        <p:nvSpPr>
          <p:cNvPr id="30822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sz="2800" dirty="0" err="1"/>
              <a:t>Polychrest</a:t>
            </a:r>
            <a:endParaRPr lang="de-DE" sz="2800" dirty="0"/>
          </a:p>
          <a:p>
            <a:pPr lvl="1" eaLnBrk="1" hangingPunct="1">
              <a:defRPr/>
            </a:pPr>
            <a:r>
              <a:rPr lang="de-DE" sz="2400" dirty="0" err="1"/>
              <a:t>Grosses</a:t>
            </a:r>
            <a:r>
              <a:rPr lang="de-DE" sz="2400" dirty="0"/>
              <a:t> Mittel</a:t>
            </a:r>
          </a:p>
          <a:p>
            <a:pPr lvl="2" eaLnBrk="1" hangingPunct="1">
              <a:defRPr/>
            </a:pPr>
            <a:r>
              <a:rPr lang="de-DE" sz="1800" dirty="0" err="1"/>
              <a:t>Pulsatilla</a:t>
            </a:r>
            <a:endParaRPr lang="de-DE" sz="1800" dirty="0"/>
          </a:p>
          <a:p>
            <a:pPr lvl="2" eaLnBrk="1" hangingPunct="1">
              <a:defRPr/>
            </a:pPr>
            <a:r>
              <a:rPr lang="de-DE" sz="1800" dirty="0" err="1"/>
              <a:t>Sulphur</a:t>
            </a:r>
            <a:endParaRPr lang="de-DE" sz="1800" dirty="0"/>
          </a:p>
          <a:p>
            <a:pPr lvl="2" eaLnBrk="1" hangingPunct="1">
              <a:defRPr/>
            </a:pPr>
            <a:r>
              <a:rPr lang="de-DE" sz="1800" dirty="0"/>
              <a:t>Sepia</a:t>
            </a:r>
          </a:p>
          <a:p>
            <a:pPr lvl="2" eaLnBrk="1" hangingPunct="1">
              <a:defRPr/>
            </a:pPr>
            <a:r>
              <a:rPr lang="de-DE" sz="1800" dirty="0" err="1"/>
              <a:t>Nux</a:t>
            </a:r>
            <a:r>
              <a:rPr lang="de-DE" sz="1800" dirty="0"/>
              <a:t> </a:t>
            </a:r>
            <a:r>
              <a:rPr lang="de-DE" sz="1800" dirty="0" err="1"/>
              <a:t>vomica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707983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>
                <a:effectLst/>
              </a:rPr>
              <a:t>Arzneimittelfindung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>
                <a:effectLst/>
              </a:rPr>
              <a:t>Arzneibeziehungen</a:t>
            </a:r>
          </a:p>
          <a:p>
            <a:pPr lvl="1"/>
            <a:r>
              <a:rPr lang="de-DE" altLang="de-DE">
                <a:effectLst/>
              </a:rPr>
              <a:t>Ergänzende Arzneien</a:t>
            </a:r>
          </a:p>
          <a:p>
            <a:pPr lvl="1"/>
            <a:r>
              <a:rPr lang="de-DE" altLang="de-DE">
                <a:effectLst/>
              </a:rPr>
              <a:t>Folgemittel</a:t>
            </a:r>
          </a:p>
          <a:p>
            <a:pPr lvl="1"/>
            <a:r>
              <a:rPr lang="de-DE" altLang="de-DE">
                <a:effectLst/>
              </a:rPr>
              <a:t>Antidote</a:t>
            </a:r>
          </a:p>
          <a:p>
            <a:r>
              <a:rPr lang="de-DE" altLang="de-DE">
                <a:effectLst/>
              </a:rPr>
              <a:t>Aconitum napellus</a:t>
            </a:r>
          </a:p>
          <a:p>
            <a:pPr lvl="2"/>
            <a:r>
              <a:rPr lang="de-DE" altLang="de-DE">
                <a:effectLst/>
              </a:rPr>
              <a:t>Apis</a:t>
            </a:r>
          </a:p>
          <a:p>
            <a:pPr lvl="2"/>
            <a:r>
              <a:rPr lang="de-DE" altLang="de-DE">
                <a:effectLst/>
              </a:rPr>
              <a:t>Belladonna</a:t>
            </a:r>
          </a:p>
          <a:p>
            <a:pPr lvl="2"/>
            <a:r>
              <a:rPr lang="de-DE" altLang="de-DE">
                <a:effectLst/>
              </a:rPr>
              <a:t>Chamomilla</a:t>
            </a:r>
          </a:p>
          <a:p>
            <a:pPr lvl="1"/>
            <a:endParaRPr lang="de-DE" altLang="de-DE">
              <a:effectLst/>
            </a:endParaRPr>
          </a:p>
        </p:txBody>
      </p:sp>
      <p:sp>
        <p:nvSpPr>
          <p:cNvPr id="334852" name="Line 4"/>
          <p:cNvSpPr>
            <a:spLocks noChangeShapeType="1"/>
          </p:cNvSpPr>
          <p:nvPr/>
        </p:nvSpPr>
        <p:spPr bwMode="auto">
          <a:xfrm>
            <a:off x="1299257" y="5744936"/>
            <a:ext cx="309562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716955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34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85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TRAUNKREIS VET CLINIC</a:t>
            </a:r>
          </a:p>
        </p:txBody>
      </p:sp>
      <p:sp>
        <p:nvSpPr>
          <p:cNvPr id="3010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/>
              <a:t>Arzneimittelgabe</a:t>
            </a:r>
          </a:p>
        </p:txBody>
      </p:sp>
      <p:sp>
        <p:nvSpPr>
          <p:cNvPr id="30105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dirty="0"/>
              <a:t>Akutes Geschehen</a:t>
            </a:r>
          </a:p>
          <a:p>
            <a:pPr lvl="1" eaLnBrk="1" hangingPunct="1">
              <a:defRPr/>
            </a:pPr>
            <a:r>
              <a:rPr lang="de-DE" dirty="0"/>
              <a:t>Alle 15 min</a:t>
            </a:r>
          </a:p>
          <a:p>
            <a:pPr eaLnBrk="1" hangingPunct="1">
              <a:defRPr/>
            </a:pPr>
            <a:r>
              <a:rPr lang="de-DE" dirty="0"/>
              <a:t>Länger bestehende Krankheiten</a:t>
            </a:r>
          </a:p>
          <a:p>
            <a:pPr lvl="1" eaLnBrk="1" hangingPunct="1">
              <a:defRPr/>
            </a:pPr>
            <a:r>
              <a:rPr lang="de-DE" dirty="0"/>
              <a:t>1-2 x täglich (Bronchitis)</a:t>
            </a:r>
          </a:p>
          <a:p>
            <a:pPr eaLnBrk="1" hangingPunct="1">
              <a:defRPr/>
            </a:pPr>
            <a:r>
              <a:rPr lang="de-DE" dirty="0"/>
              <a:t>Chronische Prozesse</a:t>
            </a:r>
          </a:p>
          <a:p>
            <a:pPr lvl="1" eaLnBrk="1" hangingPunct="1">
              <a:defRPr/>
            </a:pPr>
            <a:r>
              <a:rPr lang="de-DE" dirty="0"/>
              <a:t>1 x wöchentlich (Fundamentprobleme)</a:t>
            </a:r>
          </a:p>
        </p:txBody>
      </p:sp>
    </p:spTree>
    <p:extLst>
      <p:ext uri="{BB962C8B-B14F-4D97-AF65-F5344CB8AC3E}">
        <p14:creationId xmlns:p14="http://schemas.microsoft.com/office/powerpoint/2010/main" val="2445062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1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1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1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1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1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1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1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1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1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1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59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AT" altLang="de-DE">
                <a:effectLst/>
              </a:rPr>
              <a:t>Arzneimittelgabe</a:t>
            </a:r>
            <a:endParaRPr lang="de-DE" altLang="de-DE">
              <a:effectLst/>
            </a:endParaRPr>
          </a:p>
        </p:txBody>
      </p:sp>
      <p:pic>
        <p:nvPicPr>
          <p:cNvPr id="24580" name="Picture 4" descr="HOMGeburtsbegleitung (Large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560513"/>
            <a:ext cx="7416800" cy="494665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22361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67003" y="850448"/>
            <a:ext cx="8059737" cy="1952625"/>
          </a:xfrm>
        </p:spPr>
        <p:txBody>
          <a:bodyPr/>
          <a:lstStyle/>
          <a:p>
            <a:pPr algn="ctr" eaLnBrk="1" hangingPunct="1">
              <a:defRPr/>
            </a:pPr>
            <a:r>
              <a:rPr lang="de-DE" sz="4000" dirty="0"/>
              <a:t/>
            </a:r>
            <a:br>
              <a:rPr lang="de-DE" sz="4000" dirty="0"/>
            </a:br>
            <a:r>
              <a:rPr lang="de-DE" sz="8000" b="1" dirty="0">
                <a:solidFill>
                  <a:srgbClr val="ED3901"/>
                </a:solidFill>
              </a:rPr>
              <a:t>Homöopathie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8846" y="5527449"/>
            <a:ext cx="9036050" cy="817562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de-DE" sz="2400" dirty="0"/>
              <a:t>Dr. Martin Werner-</a:t>
            </a:r>
            <a:r>
              <a:rPr lang="de-DE" sz="2400" dirty="0" err="1"/>
              <a:t>Tutschku</a:t>
            </a:r>
            <a:endParaRPr lang="de-DE" sz="2400" dirty="0"/>
          </a:p>
          <a:p>
            <a:pPr algn="ctr" eaLnBrk="1" hangingPunct="1">
              <a:lnSpc>
                <a:spcPct val="80000"/>
              </a:lnSpc>
              <a:defRPr/>
            </a:pPr>
            <a:r>
              <a:rPr lang="de-DE" sz="2400" dirty="0"/>
              <a:t>TRAUNKREIS VET CLINIC</a:t>
            </a:r>
          </a:p>
        </p:txBody>
      </p:sp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1909196" y="3090410"/>
            <a:ext cx="597535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de-AT" altLang="de-DE" sz="4800" b="1" dirty="0"/>
              <a:t>Grundlagen </a:t>
            </a:r>
            <a:endParaRPr lang="de-DE" altLang="de-DE" sz="4800" b="1" dirty="0"/>
          </a:p>
        </p:txBody>
      </p:sp>
    </p:spTree>
    <p:extLst>
      <p:ext uri="{BB962C8B-B14F-4D97-AF65-F5344CB8AC3E}">
        <p14:creationId xmlns:p14="http://schemas.microsoft.com/office/powerpoint/2010/main" val="15662119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AT" altLang="de-DE">
                <a:effectLst/>
              </a:rPr>
              <a:t>Arneimittelgabe</a:t>
            </a:r>
            <a:endParaRPr lang="de-DE" altLang="de-DE">
              <a:effectLst/>
            </a:endParaRPr>
          </a:p>
        </p:txBody>
      </p:sp>
      <p:pic>
        <p:nvPicPr>
          <p:cNvPr id="25603" name="Picture 4" descr="HOM Rauscheunterstützung AS (Large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2"/>
          <a:stretch/>
        </p:blipFill>
        <p:spPr bwMode="auto">
          <a:xfrm>
            <a:off x="677334" y="1448482"/>
            <a:ext cx="7388980" cy="4967287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27322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AT" altLang="de-DE" dirty="0">
                <a:effectLst/>
              </a:rPr>
              <a:t>Arzneimittelgabe</a:t>
            </a:r>
            <a:endParaRPr lang="de-DE" altLang="de-DE" dirty="0">
              <a:effectLst/>
            </a:endParaRPr>
          </a:p>
        </p:txBody>
      </p:sp>
      <p:pic>
        <p:nvPicPr>
          <p:cNvPr id="27651" name="Picture 4" descr="HOM Streptokokkenprophylaxe (Large) (2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487262"/>
            <a:ext cx="7200900" cy="4803775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06630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AT" altLang="de-DE">
                <a:effectLst/>
              </a:rPr>
              <a:t>Arzneimittelgabe</a:t>
            </a:r>
            <a:endParaRPr lang="de-DE" altLang="de-DE">
              <a:effectLst/>
            </a:endParaRPr>
          </a:p>
        </p:txBody>
      </p:sp>
      <p:pic>
        <p:nvPicPr>
          <p:cNvPr id="26627" name="Picture 4" descr="HOM Absetzdurchfall (Large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335" y="1450296"/>
            <a:ext cx="7160380" cy="5045075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33543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64539" y="625964"/>
            <a:ext cx="9685246" cy="136106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AT" altLang="de-DE" dirty="0"/>
              <a:t>Arzneimittelgabe</a:t>
            </a:r>
            <a:endParaRPr lang="de-DE" altLang="de-DE" dirty="0">
              <a:effectLst/>
            </a:endParaRPr>
          </a:p>
        </p:txBody>
      </p:sp>
      <p:pic>
        <p:nvPicPr>
          <p:cNvPr id="28676" name="Picture 4" descr="HOM Colidurchfall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38" y="1453154"/>
            <a:ext cx="7401775" cy="4932334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772636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Sauengrupp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334" y="1930400"/>
            <a:ext cx="4851400" cy="3881437"/>
          </a:xfrm>
        </p:spPr>
      </p:pic>
    </p:spTree>
    <p:extLst>
      <p:ext uri="{BB962C8B-B14F-4D97-AF65-F5344CB8AC3E}">
        <p14:creationId xmlns:p14="http://schemas.microsoft.com/office/powerpoint/2010/main" val="247665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TRAUNKREIS VET CLINIC</a:t>
            </a:r>
          </a:p>
        </p:txBody>
      </p:sp>
      <p:sp>
        <p:nvSpPr>
          <p:cNvPr id="2785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/>
              <a:t>Arzneien</a:t>
            </a:r>
          </a:p>
        </p:txBody>
      </p:sp>
      <p:sp>
        <p:nvSpPr>
          <p:cNvPr id="27853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/>
              <a:t>Pflanzen </a:t>
            </a:r>
          </a:p>
          <a:p>
            <a:pPr eaLnBrk="1" hangingPunct="1">
              <a:defRPr/>
            </a:pPr>
            <a:r>
              <a:rPr lang="de-DE"/>
              <a:t>Tiere</a:t>
            </a:r>
          </a:p>
          <a:p>
            <a:pPr eaLnBrk="1" hangingPunct="1">
              <a:defRPr/>
            </a:pPr>
            <a:r>
              <a:rPr lang="de-DE"/>
              <a:t>Elemente</a:t>
            </a:r>
          </a:p>
          <a:p>
            <a:pPr eaLnBrk="1" hangingPunct="1">
              <a:defRPr/>
            </a:pPr>
            <a:r>
              <a:rPr lang="de-DE"/>
              <a:t>Synthetische Substanzen</a:t>
            </a:r>
          </a:p>
        </p:txBody>
      </p:sp>
      <p:pic>
        <p:nvPicPr>
          <p:cNvPr id="278532" name="Picture 4" descr="Ap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764" y="2160589"/>
            <a:ext cx="3529013" cy="258445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685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TRAUNKREIS VET CLINIC</a:t>
            </a:r>
          </a:p>
        </p:txBody>
      </p:sp>
      <p:sp>
        <p:nvSpPr>
          <p:cNvPr id="2908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/>
              <a:t>Arzneien</a:t>
            </a:r>
          </a:p>
        </p:txBody>
      </p:sp>
      <p:pic>
        <p:nvPicPr>
          <p:cNvPr id="30724" name="Picture 3" descr="IMG_19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7" y="-3722688"/>
            <a:ext cx="2497138" cy="332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0820" name="Picture 4" descr="IMG_199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7" y="1517491"/>
            <a:ext cx="6713992" cy="4888996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346653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TRAUNKREIS VET CLINIC</a:t>
            </a:r>
          </a:p>
        </p:txBody>
      </p:sp>
      <p:sp>
        <p:nvSpPr>
          <p:cNvPr id="2795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/>
              <a:t>Herstellung der Arzneien</a:t>
            </a:r>
          </a:p>
        </p:txBody>
      </p:sp>
      <p:sp>
        <p:nvSpPr>
          <p:cNvPr id="27955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/>
              <a:t>Herstellungsverfahren im HAB geregelt</a:t>
            </a:r>
          </a:p>
          <a:p>
            <a:pPr lvl="1" eaLnBrk="1" hangingPunct="1">
              <a:defRPr/>
            </a:pPr>
            <a:r>
              <a:rPr lang="de-DE"/>
              <a:t>Dilutionen (dil) Lösungen</a:t>
            </a:r>
          </a:p>
          <a:p>
            <a:pPr lvl="1" eaLnBrk="1" hangingPunct="1">
              <a:defRPr/>
            </a:pPr>
            <a:r>
              <a:rPr lang="de-DE"/>
              <a:t>Triturationen (trit) Verreibung</a:t>
            </a:r>
          </a:p>
          <a:p>
            <a:pPr lvl="1" eaLnBrk="1" hangingPunct="1">
              <a:defRPr/>
            </a:pPr>
            <a:r>
              <a:rPr lang="de-DE"/>
              <a:t>Tabletten (tabl) gepresste Verreibung</a:t>
            </a:r>
          </a:p>
          <a:p>
            <a:pPr lvl="1" eaLnBrk="1" hangingPunct="1">
              <a:defRPr/>
            </a:pPr>
            <a:r>
              <a:rPr lang="de-DE"/>
              <a:t>Globuli (glob) Streukügelchen</a:t>
            </a:r>
          </a:p>
        </p:txBody>
      </p:sp>
    </p:spTree>
    <p:extLst>
      <p:ext uri="{BB962C8B-B14F-4D97-AF65-F5344CB8AC3E}">
        <p14:creationId xmlns:p14="http://schemas.microsoft.com/office/powerpoint/2010/main" val="312829559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AT" altLang="de-DE"/>
              <a:t>Homöopathisches Arzneibuch</a:t>
            </a:r>
            <a:endParaRPr lang="de-DE" altLang="de-DE"/>
          </a:p>
        </p:txBody>
      </p:sp>
      <p:pic>
        <p:nvPicPr>
          <p:cNvPr id="33795" name="Picture 5" descr="Hab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44" y="2242457"/>
            <a:ext cx="3988524" cy="3254603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6" descr="Triturati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26" y="2242457"/>
            <a:ext cx="2117725" cy="3241675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531894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AT" altLang="de-DE">
                <a:effectLst/>
              </a:rPr>
              <a:t>Potenzierung</a:t>
            </a:r>
            <a:endParaRPr lang="de-DE" altLang="de-DE">
              <a:effectLst/>
            </a:endParaRPr>
          </a:p>
        </p:txBody>
      </p:sp>
      <p:pic>
        <p:nvPicPr>
          <p:cNvPr id="34819" name="Picture 4" descr="potenziere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6" b="5716"/>
          <a:stretch/>
        </p:blipFill>
        <p:spPr bwMode="auto">
          <a:xfrm>
            <a:off x="677334" y="1687285"/>
            <a:ext cx="6534828" cy="4474029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39811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de-DE" sz="4400" dirty="0"/>
              <a:t>Was ist Homöopathie ?</a:t>
            </a:r>
          </a:p>
        </p:txBody>
      </p:sp>
      <p:sp>
        <p:nvSpPr>
          <p:cNvPr id="272387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sz="2400" dirty="0"/>
              <a:t>Regulationsmedizin</a:t>
            </a:r>
          </a:p>
          <a:p>
            <a:pPr lvl="1" eaLnBrk="1" hangingPunct="1">
              <a:defRPr/>
            </a:pPr>
            <a:r>
              <a:rPr lang="de-DE" sz="2000" dirty="0"/>
              <a:t>Lebenskraft</a:t>
            </a:r>
          </a:p>
          <a:p>
            <a:pPr lvl="1" eaLnBrk="1" hangingPunct="1">
              <a:defRPr/>
            </a:pPr>
            <a:r>
              <a:rPr lang="de-DE" sz="2000" dirty="0"/>
              <a:t>Selbstheilungskräfte</a:t>
            </a:r>
          </a:p>
          <a:p>
            <a:pPr eaLnBrk="1" hangingPunct="1">
              <a:defRPr/>
            </a:pPr>
            <a:r>
              <a:rPr lang="de-DE" sz="2400" dirty="0"/>
              <a:t>Erfahrungsmedizin</a:t>
            </a:r>
          </a:p>
          <a:p>
            <a:pPr lvl="1" eaLnBrk="1" hangingPunct="1">
              <a:defRPr/>
            </a:pPr>
            <a:r>
              <a:rPr lang="de-DE" sz="2000" dirty="0"/>
              <a:t>Erfahrung seit 200 Jahren</a:t>
            </a:r>
          </a:p>
          <a:p>
            <a:pPr eaLnBrk="1" hangingPunct="1">
              <a:defRPr/>
            </a:pPr>
            <a:r>
              <a:rPr lang="de-DE" sz="2400" dirty="0"/>
              <a:t>Begründer der Homöopathie</a:t>
            </a:r>
          </a:p>
          <a:p>
            <a:pPr lvl="1" eaLnBrk="1" hangingPunct="1">
              <a:defRPr/>
            </a:pPr>
            <a:r>
              <a:rPr lang="de-DE" sz="2000" dirty="0"/>
              <a:t>Dr. Samuel Hahnemann (1755-1843)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TRAUNKREIS VET CLINIC</a:t>
            </a:r>
          </a:p>
        </p:txBody>
      </p:sp>
      <p:pic>
        <p:nvPicPr>
          <p:cNvPr id="272388" name="Picture 4" descr="j0205373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906" y="2316886"/>
            <a:ext cx="2497267" cy="178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56362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272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TRAUNKREIS VET CLINIC</a:t>
            </a:r>
          </a:p>
        </p:txBody>
      </p:sp>
      <p:sp>
        <p:nvSpPr>
          <p:cNvPr id="2836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/>
              <a:t>Bedeutung der Potenzierung</a:t>
            </a:r>
          </a:p>
        </p:txBody>
      </p:sp>
      <p:sp>
        <p:nvSpPr>
          <p:cNvPr id="28365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/>
              <a:t>Die Wirksamkeit der Arzneien nimmt mit Höhe der Potenz zu</a:t>
            </a:r>
          </a:p>
          <a:p>
            <a:pPr eaLnBrk="1" hangingPunct="1">
              <a:defRPr/>
            </a:pPr>
            <a:r>
              <a:rPr lang="de-DE"/>
              <a:t>Durch den energetischen Vorgang des Verschüttelns wird die Information des Arzneimittels in die molekulare Struktur eingeprägt</a:t>
            </a:r>
          </a:p>
        </p:txBody>
      </p:sp>
    </p:spTree>
    <p:extLst>
      <p:ext uri="{BB962C8B-B14F-4D97-AF65-F5344CB8AC3E}">
        <p14:creationId xmlns:p14="http://schemas.microsoft.com/office/powerpoint/2010/main" val="4258132527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TRAUNKREIS VET CLINIC</a:t>
            </a:r>
          </a:p>
        </p:txBody>
      </p:sp>
      <p:sp>
        <p:nvSpPr>
          <p:cNvPr id="2816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/>
              <a:t>Arzneipotenzen</a:t>
            </a:r>
          </a:p>
        </p:txBody>
      </p:sp>
      <p:sp>
        <p:nvSpPr>
          <p:cNvPr id="28160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77334" y="1515399"/>
            <a:ext cx="836295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de-DE" dirty="0"/>
              <a:t>D1 = 1:10 = 	1 Teil Urtinktur + 9 Teile</a:t>
            </a:r>
          </a:p>
          <a:p>
            <a:pPr lvl="4" eaLnBrk="1" hangingPunct="1">
              <a:lnSpc>
                <a:spcPct val="90000"/>
              </a:lnSpc>
              <a:defRPr/>
            </a:pPr>
            <a:r>
              <a:rPr lang="de-DE" dirty="0"/>
              <a:t>(Wasser-Alkoholgemisch)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de-DE" dirty="0"/>
              <a:t>D 2 = 1 Teil D1 + 9 Teile</a:t>
            </a:r>
          </a:p>
          <a:p>
            <a:pPr eaLnBrk="1" hangingPunct="1">
              <a:lnSpc>
                <a:spcPct val="90000"/>
              </a:lnSpc>
              <a:defRPr/>
            </a:pPr>
            <a:endParaRPr lang="de-DE" dirty="0"/>
          </a:p>
          <a:p>
            <a:pPr eaLnBrk="1" hangingPunct="1">
              <a:lnSpc>
                <a:spcPct val="90000"/>
              </a:lnSpc>
              <a:defRPr/>
            </a:pPr>
            <a:r>
              <a:rPr lang="de-DE" dirty="0"/>
              <a:t>C 1 = 1: 100 = 1 Teil Urtinktur + 99 Teile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de-DE" dirty="0"/>
              <a:t>C 2 = 1 Teil C 1 + 99 Teile</a:t>
            </a:r>
          </a:p>
          <a:p>
            <a:pPr eaLnBrk="1" hangingPunct="1">
              <a:lnSpc>
                <a:spcPct val="90000"/>
              </a:lnSpc>
              <a:defRPr/>
            </a:pPr>
            <a:endParaRPr lang="de-DE" dirty="0"/>
          </a:p>
          <a:p>
            <a:pPr eaLnBrk="1" hangingPunct="1">
              <a:lnSpc>
                <a:spcPct val="90000"/>
              </a:lnSpc>
              <a:defRPr/>
            </a:pPr>
            <a:r>
              <a:rPr lang="de-DE" dirty="0"/>
              <a:t>Q 1 (LM 1) = 1:50.000 </a:t>
            </a:r>
            <a:br>
              <a:rPr lang="de-DE" dirty="0"/>
            </a:br>
            <a:r>
              <a:rPr lang="de-DE" dirty="0"/>
              <a:t>= 1 Globuli C 3 + </a:t>
            </a:r>
            <a:r>
              <a:rPr lang="de-DE" dirty="0" err="1"/>
              <a:t>Aethanol</a:t>
            </a:r>
            <a:r>
              <a:rPr lang="de-DE" dirty="0"/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9285386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1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1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1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1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1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1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1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1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1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1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1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60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TRAUNKREIS VET CLINIC</a:t>
            </a:r>
          </a:p>
        </p:txBody>
      </p:sp>
      <p:sp>
        <p:nvSpPr>
          <p:cNvPr id="2856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dirty="0"/>
              <a:t>Höhe der Potenzen</a:t>
            </a:r>
          </a:p>
        </p:txBody>
      </p:sp>
      <p:sp>
        <p:nvSpPr>
          <p:cNvPr id="28569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dirty="0"/>
              <a:t>Faustregel</a:t>
            </a:r>
          </a:p>
          <a:p>
            <a:pPr lvl="1" eaLnBrk="1" hangingPunct="1">
              <a:defRPr/>
            </a:pPr>
            <a:r>
              <a:rPr lang="de-DE" dirty="0"/>
              <a:t>Akute Erkrankung: tiefe Potenzen</a:t>
            </a:r>
          </a:p>
          <a:p>
            <a:pPr lvl="1" eaLnBrk="1" hangingPunct="1">
              <a:defRPr/>
            </a:pPr>
            <a:r>
              <a:rPr lang="de-DE" dirty="0"/>
              <a:t>Chronische Erkrankung: hohe Potenzen</a:t>
            </a:r>
          </a:p>
          <a:p>
            <a:pPr lvl="1" eaLnBrk="1" hangingPunct="1">
              <a:defRPr/>
            </a:pPr>
            <a:r>
              <a:rPr lang="de-DE" dirty="0"/>
              <a:t>Je höher die Potenz desto länger die Wirkungsdauer</a:t>
            </a:r>
          </a:p>
        </p:txBody>
      </p:sp>
    </p:spTree>
    <p:extLst>
      <p:ext uri="{BB962C8B-B14F-4D97-AF65-F5344CB8AC3E}">
        <p14:creationId xmlns:p14="http://schemas.microsoft.com/office/powerpoint/2010/main" val="1008011040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TRAUNKREIS VET CLINIC</a:t>
            </a:r>
          </a:p>
        </p:txBody>
      </p:sp>
      <p:sp>
        <p:nvSpPr>
          <p:cNvPr id="286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74563" y="549276"/>
            <a:ext cx="10513180" cy="13208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dirty="0"/>
              <a:t>Homöopathische Bestandsbehandlung</a:t>
            </a:r>
          </a:p>
        </p:txBody>
      </p:sp>
      <p:sp>
        <p:nvSpPr>
          <p:cNvPr id="28672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77334" y="1690689"/>
            <a:ext cx="8596668" cy="388077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de-DE" sz="2800" dirty="0"/>
              <a:t>Individuelle Bestandshomöopathie</a:t>
            </a:r>
          </a:p>
          <a:p>
            <a:pPr eaLnBrk="1" hangingPunct="1">
              <a:defRPr/>
            </a:pPr>
            <a:r>
              <a:rPr lang="de-DE" sz="2800" dirty="0"/>
              <a:t>Verschiedene Bestände – Verschiedene spezifische Probleme</a:t>
            </a:r>
          </a:p>
          <a:p>
            <a:pPr eaLnBrk="1" hangingPunct="1">
              <a:defRPr/>
            </a:pPr>
            <a:r>
              <a:rPr lang="de-DE" sz="2800" dirty="0"/>
              <a:t>Behandlungsschema für den einzelnen Betrieb erarbeiten</a:t>
            </a:r>
          </a:p>
          <a:p>
            <a:pPr eaLnBrk="1" hangingPunct="1">
              <a:defRPr/>
            </a:pPr>
            <a:r>
              <a:rPr lang="de-DE" sz="2800" dirty="0"/>
              <a:t>Bestandsbetreuung ergibt individuelles Bestandsprofil</a:t>
            </a:r>
          </a:p>
          <a:p>
            <a:pPr eaLnBrk="1" hangingPunct="1">
              <a:defRPr/>
            </a:pPr>
            <a:r>
              <a:rPr lang="de-DE" sz="2800" dirty="0">
                <a:solidFill>
                  <a:srgbClr val="FF0000"/>
                </a:solidFill>
              </a:rPr>
              <a:t>Ziel der homöopathischen Bestandsbetreuung ist die Tiergesundheit zu stabilisieren</a:t>
            </a:r>
          </a:p>
        </p:txBody>
      </p:sp>
      <p:pic>
        <p:nvPicPr>
          <p:cNvPr id="286724" name="Picture 4" descr="j028360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946" y="5334106"/>
            <a:ext cx="9366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219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6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6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6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39813" y="640671"/>
            <a:ext cx="8385175" cy="66561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r>
              <a:rPr lang="de-AT" altLang="de-DE" sz="4900" dirty="0"/>
              <a:t>Bestandsprofil</a:t>
            </a:r>
            <a:r>
              <a:rPr lang="de-AT" altLang="de-DE" sz="4000" dirty="0"/>
              <a:t/>
            </a:r>
            <a:br>
              <a:rPr lang="de-AT" altLang="de-DE" sz="4000" dirty="0"/>
            </a:br>
            <a:endParaRPr lang="de-DE" altLang="de-DE" sz="4000" dirty="0"/>
          </a:p>
        </p:txBody>
      </p:sp>
      <p:pic>
        <p:nvPicPr>
          <p:cNvPr id="43012" name="Picture 4" descr="IMG_05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3" y="1618344"/>
            <a:ext cx="6480175" cy="4697413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146394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TRAUNKREIS VET CLINIC</a:t>
            </a:r>
          </a:p>
        </p:txBody>
      </p:sp>
      <p:sp>
        <p:nvSpPr>
          <p:cNvPr id="2887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/>
              <a:t>Homöopathische Behandlung</a:t>
            </a:r>
          </a:p>
        </p:txBody>
      </p:sp>
      <p:sp>
        <p:nvSpPr>
          <p:cNvPr id="28877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77334" y="1930400"/>
            <a:ext cx="8596668" cy="3880773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/>
              <a:t>Individuelle Fallaufnahme</a:t>
            </a:r>
          </a:p>
          <a:p>
            <a:pPr eaLnBrk="1" hangingPunct="1">
              <a:defRPr/>
            </a:pPr>
            <a:r>
              <a:rPr lang="de-DE" dirty="0"/>
              <a:t>Laboruntersuchungen und Sektionen</a:t>
            </a:r>
          </a:p>
          <a:p>
            <a:pPr eaLnBrk="1" hangingPunct="1">
              <a:defRPr/>
            </a:pPr>
            <a:r>
              <a:rPr lang="de-DE" dirty="0"/>
              <a:t>Auslösende Ursache abstellen</a:t>
            </a:r>
          </a:p>
          <a:p>
            <a:pPr eaLnBrk="1" hangingPunct="1">
              <a:defRPr/>
            </a:pPr>
            <a:r>
              <a:rPr lang="de-DE" dirty="0"/>
              <a:t>Zusammenfassung der krankheitsspezifischen Leitsymptome</a:t>
            </a:r>
          </a:p>
          <a:p>
            <a:pPr eaLnBrk="1" hangingPunct="1">
              <a:defRPr/>
            </a:pPr>
            <a:r>
              <a:rPr lang="de-DE" dirty="0"/>
              <a:t>Arzneimittelwahl</a:t>
            </a:r>
          </a:p>
        </p:txBody>
      </p:sp>
    </p:spTree>
    <p:extLst>
      <p:ext uri="{BB962C8B-B14F-4D97-AF65-F5344CB8AC3E}">
        <p14:creationId xmlns:p14="http://schemas.microsoft.com/office/powerpoint/2010/main" val="753512565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TRAUNKREIS VET CLINIC</a:t>
            </a:r>
          </a:p>
        </p:txBody>
      </p:sp>
      <p:sp>
        <p:nvSpPr>
          <p:cNvPr id="2959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dirty="0">
                <a:solidFill>
                  <a:srgbClr val="FF0000"/>
                </a:solidFill>
              </a:rPr>
              <a:t>Arzneimittelrecht Homöopathie</a:t>
            </a:r>
          </a:p>
        </p:txBody>
      </p:sp>
      <p:sp>
        <p:nvSpPr>
          <p:cNvPr id="29593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77334" y="1844904"/>
            <a:ext cx="8596668" cy="388077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de-DE" dirty="0"/>
              <a:t>Apothekenpflichtige Arzneimittel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de-DE" dirty="0"/>
              <a:t>Unterliegen dem Arzneimittelgesetz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de-DE" dirty="0"/>
              <a:t>Eintrag ins Logbuch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de-DE" dirty="0"/>
              <a:t>Abgabebeleg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de-DE" dirty="0"/>
              <a:t>Ab D4 (C2) keine Wartezeit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de-DE" dirty="0"/>
              <a:t>Für Lebensmittelliefernde Tiere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de-DE" dirty="0"/>
              <a:t>Bezug nur durch den Tierarzt (Umwidmung)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de-DE" dirty="0"/>
              <a:t>Dokumentation</a:t>
            </a:r>
          </a:p>
        </p:txBody>
      </p:sp>
    </p:spTree>
    <p:extLst>
      <p:ext uri="{BB962C8B-B14F-4D97-AF65-F5344CB8AC3E}">
        <p14:creationId xmlns:p14="http://schemas.microsoft.com/office/powerpoint/2010/main" val="3082520999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AT" altLang="de-DE">
                <a:effectLst/>
              </a:rPr>
              <a:t>Dokumentation</a:t>
            </a:r>
            <a:endParaRPr lang="de-DE" altLang="de-DE">
              <a:effectLst/>
            </a:endParaRPr>
          </a:p>
        </p:txBody>
      </p:sp>
      <p:pic>
        <p:nvPicPr>
          <p:cNvPr id="46083" name="Picture 4" descr="Bild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3771" y="1567542"/>
            <a:ext cx="6487886" cy="482237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882998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TRAUNKREIS VET CLINIC</a:t>
            </a:r>
          </a:p>
        </p:txBody>
      </p:sp>
      <p:sp>
        <p:nvSpPr>
          <p:cNvPr id="3123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77334" y="363539"/>
            <a:ext cx="8686800" cy="1431925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/>
              <a:t>Homöopathie </a:t>
            </a:r>
            <a:br>
              <a:rPr lang="de-DE" dirty="0"/>
            </a:br>
            <a:r>
              <a:rPr lang="de-DE" dirty="0"/>
              <a:t>Dr. W.H. Schüßler (1821-98)</a:t>
            </a:r>
          </a:p>
        </p:txBody>
      </p:sp>
      <p:sp>
        <p:nvSpPr>
          <p:cNvPr id="31232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/>
              <a:t>Abgekürzte Homöopathie</a:t>
            </a:r>
          </a:p>
          <a:p>
            <a:pPr eaLnBrk="1" hangingPunct="1">
              <a:defRPr/>
            </a:pPr>
            <a:r>
              <a:rPr lang="de-DE"/>
              <a:t>2 Potenzen</a:t>
            </a:r>
          </a:p>
          <a:p>
            <a:pPr lvl="1" eaLnBrk="1" hangingPunct="1">
              <a:defRPr/>
            </a:pPr>
            <a:r>
              <a:rPr lang="de-DE"/>
              <a:t>D6, D12</a:t>
            </a:r>
          </a:p>
          <a:p>
            <a:pPr eaLnBrk="1" hangingPunct="1">
              <a:defRPr/>
            </a:pPr>
            <a:r>
              <a:rPr lang="de-DE"/>
              <a:t>12 Schüßler Salze</a:t>
            </a:r>
          </a:p>
          <a:p>
            <a:pPr eaLnBrk="1" hangingPunct="1">
              <a:defRPr/>
            </a:pPr>
            <a:r>
              <a:rPr lang="de-DE"/>
              <a:t>12 Ergänzungsmittel</a:t>
            </a:r>
          </a:p>
        </p:txBody>
      </p:sp>
    </p:spTree>
    <p:extLst>
      <p:ext uri="{BB962C8B-B14F-4D97-AF65-F5344CB8AC3E}">
        <p14:creationId xmlns:p14="http://schemas.microsoft.com/office/powerpoint/2010/main" val="1719269696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TRAUNKREIS VET CLINIC</a:t>
            </a:r>
          </a:p>
        </p:txBody>
      </p:sp>
      <p:sp>
        <p:nvSpPr>
          <p:cNvPr id="3133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de-DE" sz="4400" b="1" dirty="0"/>
              <a:t>Schüßler Salze</a:t>
            </a:r>
          </a:p>
        </p:txBody>
      </p:sp>
      <p:sp>
        <p:nvSpPr>
          <p:cNvPr id="313347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677334" y="1703510"/>
            <a:ext cx="4225925" cy="41910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de-DE" sz="2400" dirty="0"/>
              <a:t>Calcium </a:t>
            </a:r>
            <a:r>
              <a:rPr lang="de-DE" sz="2400" dirty="0" err="1"/>
              <a:t>flouratum</a:t>
            </a:r>
            <a:endParaRPr lang="de-DE" sz="24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de-DE" sz="2000" dirty="0"/>
              <a:t>Gelenke und Haut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de-DE" sz="2400" dirty="0"/>
              <a:t>Calcium </a:t>
            </a:r>
            <a:r>
              <a:rPr lang="de-DE" sz="2400" dirty="0" err="1"/>
              <a:t>phosphoricum</a:t>
            </a:r>
            <a:endParaRPr lang="de-DE" sz="24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de-DE" sz="2000" dirty="0"/>
              <a:t>Knochen und Zähne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de-DE" sz="2400" dirty="0"/>
              <a:t>Ferrum </a:t>
            </a:r>
            <a:r>
              <a:rPr lang="de-DE" sz="2400" dirty="0" err="1"/>
              <a:t>phosphoricum</a:t>
            </a:r>
            <a:endParaRPr lang="de-DE" sz="24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de-DE" sz="2000" dirty="0"/>
              <a:t>Immunsystem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de-DE" sz="2400" dirty="0"/>
              <a:t>Kalium </a:t>
            </a:r>
            <a:r>
              <a:rPr lang="de-DE" sz="2400" dirty="0" err="1"/>
              <a:t>chloratum</a:t>
            </a:r>
            <a:endParaRPr lang="de-DE" sz="24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de-DE" sz="2000" dirty="0"/>
              <a:t>Schleimhäute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de-DE" sz="2400" dirty="0"/>
              <a:t>Kalium </a:t>
            </a:r>
            <a:r>
              <a:rPr lang="de-DE" sz="2400" dirty="0" err="1"/>
              <a:t>phosphoricum</a:t>
            </a:r>
            <a:endParaRPr lang="de-DE" sz="24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de-DE" sz="2000" dirty="0"/>
              <a:t>Nerven und Psyche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de-DE" sz="2400" dirty="0"/>
              <a:t>Kalium </a:t>
            </a:r>
            <a:r>
              <a:rPr lang="de-DE" sz="2400" dirty="0" err="1"/>
              <a:t>sulfuricum</a:t>
            </a:r>
            <a:endParaRPr lang="de-DE" sz="24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de-DE" sz="2000" dirty="0"/>
              <a:t>Entschlackung</a:t>
            </a:r>
          </a:p>
        </p:txBody>
      </p:sp>
      <p:sp>
        <p:nvSpPr>
          <p:cNvPr id="313348" name="Rectangle 4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4861983" y="1703510"/>
            <a:ext cx="4225925" cy="41910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de-DE" sz="2400" dirty="0"/>
              <a:t>Magnesium </a:t>
            </a:r>
            <a:r>
              <a:rPr lang="de-DE" sz="2400" dirty="0" err="1"/>
              <a:t>phos</a:t>
            </a:r>
            <a:r>
              <a:rPr lang="de-DE" sz="2400" dirty="0"/>
              <a:t>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de-DE" sz="2000" dirty="0"/>
              <a:t>Muskel und Nerven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de-DE" sz="2400" dirty="0"/>
              <a:t>Natrium </a:t>
            </a:r>
            <a:r>
              <a:rPr lang="de-DE" sz="2400" dirty="0" err="1"/>
              <a:t>chloratum</a:t>
            </a:r>
            <a:endParaRPr lang="de-DE" sz="24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de-DE" sz="2000" dirty="0"/>
              <a:t>Wasserhaushalt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de-DE" sz="2400" dirty="0"/>
              <a:t>Natrium </a:t>
            </a:r>
            <a:r>
              <a:rPr lang="de-DE" sz="2400" dirty="0" err="1"/>
              <a:t>phos</a:t>
            </a:r>
            <a:r>
              <a:rPr lang="de-DE" sz="2400" dirty="0"/>
              <a:t>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de-DE" sz="2000" dirty="0"/>
              <a:t>Stoffwechsel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de-DE" sz="2400" dirty="0"/>
              <a:t>Natrium </a:t>
            </a:r>
            <a:r>
              <a:rPr lang="de-DE" sz="2400" dirty="0" err="1"/>
              <a:t>sulfuricum</a:t>
            </a:r>
            <a:endParaRPr lang="de-DE" sz="24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de-DE" sz="2000" dirty="0"/>
              <a:t>Ausleitungsmittel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de-DE" sz="2400" dirty="0" err="1"/>
              <a:t>Silicea</a:t>
            </a:r>
            <a:endParaRPr lang="de-DE" sz="24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de-DE" sz="2000" dirty="0"/>
              <a:t>Haare, Haut, Bindegewebe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de-DE" sz="2400" dirty="0"/>
              <a:t>Calcium </a:t>
            </a:r>
            <a:r>
              <a:rPr lang="de-DE" sz="2400" dirty="0" err="1"/>
              <a:t>sulfuricum</a:t>
            </a:r>
            <a:endParaRPr lang="de-DE" sz="24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de-DE" sz="2000" dirty="0"/>
              <a:t>Gelenke</a:t>
            </a:r>
          </a:p>
        </p:txBody>
      </p:sp>
    </p:spTree>
    <p:extLst>
      <p:ext uri="{BB962C8B-B14F-4D97-AF65-F5344CB8AC3E}">
        <p14:creationId xmlns:p14="http://schemas.microsoft.com/office/powerpoint/2010/main" val="212532492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TRAUNKREIS VET CLINIC</a:t>
            </a:r>
          </a:p>
        </p:txBody>
      </p:sp>
      <p:sp>
        <p:nvSpPr>
          <p:cNvPr id="2734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AT" sz="4400" dirty="0"/>
              <a:t>Regulationstherapie</a:t>
            </a:r>
            <a:endParaRPr lang="de-DE" dirty="0"/>
          </a:p>
        </p:txBody>
      </p:sp>
      <p:sp>
        <p:nvSpPr>
          <p:cNvPr id="27341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de-AT" sz="2400" dirty="0"/>
              <a:t>Regulative Wirkung</a:t>
            </a:r>
          </a:p>
          <a:p>
            <a:pPr eaLnBrk="1" hangingPunct="1">
              <a:defRPr/>
            </a:pPr>
            <a:r>
              <a:rPr lang="de-AT" sz="2400" dirty="0"/>
              <a:t>Erstwirkung</a:t>
            </a:r>
          </a:p>
          <a:p>
            <a:pPr lvl="1" eaLnBrk="1" hangingPunct="1">
              <a:defRPr/>
            </a:pPr>
            <a:r>
              <a:rPr lang="de-AT" sz="2000" dirty="0"/>
              <a:t>Reiz der Arznei</a:t>
            </a:r>
          </a:p>
          <a:p>
            <a:pPr eaLnBrk="1" hangingPunct="1">
              <a:defRPr/>
            </a:pPr>
            <a:r>
              <a:rPr lang="de-AT" sz="2400" dirty="0"/>
              <a:t>Heilwirkung</a:t>
            </a:r>
          </a:p>
          <a:p>
            <a:pPr lvl="1" eaLnBrk="1" hangingPunct="1">
              <a:defRPr/>
            </a:pPr>
            <a:r>
              <a:rPr lang="de-AT" sz="2000" dirty="0"/>
              <a:t>Antwort des Organismus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085489386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AT" altLang="de-DE" dirty="0">
                <a:effectLst/>
              </a:rPr>
              <a:t>Schüssler Salze</a:t>
            </a:r>
            <a:endParaRPr lang="de-DE" altLang="de-DE" dirty="0">
              <a:effectLst/>
            </a:endParaRPr>
          </a:p>
        </p:txBody>
      </p:sp>
      <p:pic>
        <p:nvPicPr>
          <p:cNvPr id="49155" name="Picture 4" descr="urtinktur-herstellu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776752"/>
            <a:ext cx="6204857" cy="3748655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5" descr="herstellung schüssl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691" y="1776752"/>
            <a:ext cx="1968500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152289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dirty="0">
                <a:solidFill>
                  <a:srgbClr val="92D050"/>
                </a:solidFill>
                <a:effectLst/>
              </a:rPr>
              <a:t>Homöopathische Pause</a:t>
            </a:r>
          </a:p>
        </p:txBody>
      </p:sp>
      <p:sp>
        <p:nvSpPr>
          <p:cNvPr id="50179" name="Rectangle 3"/>
          <p:cNvSpPr>
            <a:spLocks noGrp="1" noRot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effectLst/>
            </a:endParaRPr>
          </a:p>
          <a:p>
            <a:pPr>
              <a:buFont typeface="Wingdings" panose="05000000000000000000" pitchFamily="2" charset="2"/>
              <a:buNone/>
            </a:pPr>
            <a:endParaRPr lang="de-DE" altLang="de-DE" dirty="0">
              <a:effectLst/>
            </a:endParaRPr>
          </a:p>
        </p:txBody>
      </p:sp>
      <p:pic>
        <p:nvPicPr>
          <p:cNvPr id="50180" name="Picture 4" descr="j029709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576" y="2275342"/>
            <a:ext cx="24288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434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66322" y="763362"/>
            <a:ext cx="8059738" cy="1952625"/>
          </a:xfrm>
        </p:spPr>
        <p:txBody>
          <a:bodyPr/>
          <a:lstStyle/>
          <a:p>
            <a:pPr algn="ctr">
              <a:defRPr/>
            </a:pPr>
            <a:r>
              <a:rPr lang="de-DE" altLang="de-DE" sz="4000" dirty="0"/>
              <a:t/>
            </a:r>
            <a:br>
              <a:rPr lang="de-DE" altLang="de-DE" sz="4000" dirty="0"/>
            </a:br>
            <a:r>
              <a:rPr lang="de-DE" altLang="de-DE" sz="8000" b="1" dirty="0">
                <a:solidFill>
                  <a:srgbClr val="ED3901"/>
                </a:solidFill>
              </a:rPr>
              <a:t>Homöopathie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8165" y="5494792"/>
            <a:ext cx="9036050" cy="817562"/>
          </a:xfrm>
        </p:spPr>
        <p:txBody>
          <a:bodyPr rtlCol="0">
            <a:norm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de-DE" sz="2400" dirty="0"/>
              <a:t>Dr. Martin Werner-Tutschku</a:t>
            </a:r>
          </a:p>
          <a:p>
            <a:pPr algn="ctr">
              <a:lnSpc>
                <a:spcPct val="80000"/>
              </a:lnSpc>
              <a:defRPr/>
            </a:pPr>
            <a:r>
              <a:rPr lang="de-DE" sz="2400" dirty="0"/>
              <a:t>TRAUNKREIS VET CLINIC</a:t>
            </a:r>
          </a:p>
        </p:txBody>
      </p:sp>
      <p:sp>
        <p:nvSpPr>
          <p:cNvPr id="51204" name="Text Box 6"/>
          <p:cNvSpPr txBox="1">
            <a:spLocks noChangeArrowheads="1"/>
          </p:cNvSpPr>
          <p:nvPr/>
        </p:nvSpPr>
        <p:spPr bwMode="auto">
          <a:xfrm>
            <a:off x="1332253" y="3101295"/>
            <a:ext cx="7127875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de-AT" altLang="de-DE" sz="4800" dirty="0"/>
              <a:t>Anwendungen</a:t>
            </a:r>
            <a:r>
              <a:rPr lang="de-AT" altLang="de-DE" sz="4400" dirty="0"/>
              <a:t> rund um die Geburt beim Schwein</a:t>
            </a:r>
            <a:endParaRPr lang="de-DE" altLang="de-DE" sz="4400" dirty="0"/>
          </a:p>
        </p:txBody>
      </p:sp>
    </p:spTree>
    <p:extLst>
      <p:ext uri="{BB962C8B-B14F-4D97-AF65-F5344CB8AC3E}">
        <p14:creationId xmlns:p14="http://schemas.microsoft.com/office/powerpoint/2010/main" val="11297990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AT" altLang="de-DE" dirty="0">
                <a:effectLst/>
              </a:rPr>
              <a:t>Rausche</a:t>
            </a:r>
            <a:endParaRPr lang="de-DE" altLang="de-DE" dirty="0">
              <a:effectLst/>
            </a:endParaRPr>
          </a:p>
        </p:txBody>
      </p:sp>
      <p:sp>
        <p:nvSpPr>
          <p:cNvPr id="5222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77334" y="1561171"/>
            <a:ext cx="8711993" cy="45496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de-AT" altLang="de-DE" dirty="0" err="1"/>
              <a:t>Rauscheunterstützung</a:t>
            </a:r>
            <a:r>
              <a:rPr lang="de-AT" altLang="de-DE" dirty="0"/>
              <a:t> für </a:t>
            </a:r>
            <a:r>
              <a:rPr lang="de-AT" altLang="de-DE" dirty="0" err="1"/>
              <a:t>Altsauen</a:t>
            </a:r>
            <a:r>
              <a:rPr lang="de-AT" altLang="de-DE" dirty="0"/>
              <a:t>:</a:t>
            </a:r>
          </a:p>
          <a:p>
            <a:pPr lvl="1">
              <a:lnSpc>
                <a:spcPct val="80000"/>
              </a:lnSpc>
            </a:pPr>
            <a:r>
              <a:rPr lang="de-AT" altLang="de-DE" sz="2100" dirty="0"/>
              <a:t>Dosierungsempfehlung: </a:t>
            </a:r>
            <a:endParaRPr lang="de-DE" altLang="de-DE" sz="2100" dirty="0"/>
          </a:p>
          <a:p>
            <a:pPr lvl="2">
              <a:lnSpc>
                <a:spcPct val="80000"/>
              </a:lnSpc>
            </a:pPr>
            <a:r>
              <a:rPr lang="de-DE" altLang="de-DE" sz="1900" dirty="0" err="1"/>
              <a:t>Pulsatilla</a:t>
            </a:r>
            <a:r>
              <a:rPr lang="de-DE" altLang="de-DE" sz="1900" dirty="0"/>
              <a:t> D6 </a:t>
            </a:r>
          </a:p>
          <a:p>
            <a:pPr lvl="2">
              <a:lnSpc>
                <a:spcPct val="80000"/>
              </a:lnSpc>
            </a:pPr>
            <a:r>
              <a:rPr lang="de-DE" altLang="de-DE" sz="1900" dirty="0"/>
              <a:t>Apis D30</a:t>
            </a:r>
          </a:p>
          <a:p>
            <a:pPr lvl="2">
              <a:lnSpc>
                <a:spcPct val="80000"/>
              </a:lnSpc>
            </a:pPr>
            <a:r>
              <a:rPr lang="de-DE" altLang="de-DE" sz="1900" dirty="0"/>
              <a:t>Sepia D30</a:t>
            </a:r>
            <a:endParaRPr lang="de-AT" altLang="de-DE" sz="1900" dirty="0"/>
          </a:p>
          <a:p>
            <a:pPr lvl="2">
              <a:lnSpc>
                <a:spcPct val="80000"/>
              </a:lnSpc>
            </a:pPr>
            <a:r>
              <a:rPr lang="de-AT" altLang="de-DE" sz="1900" dirty="0"/>
              <a:t>Als Komplexpräparat</a:t>
            </a:r>
          </a:p>
          <a:p>
            <a:pPr lvl="2">
              <a:lnSpc>
                <a:spcPct val="80000"/>
              </a:lnSpc>
            </a:pPr>
            <a:r>
              <a:rPr lang="de-AT" altLang="de-DE" sz="1900" dirty="0"/>
              <a:t>5 ml täglich vom Absetzen bis Belegen</a:t>
            </a:r>
            <a:endParaRPr lang="de-DE" altLang="de-DE" sz="1900" dirty="0"/>
          </a:p>
          <a:p>
            <a:pPr>
              <a:lnSpc>
                <a:spcPct val="80000"/>
              </a:lnSpc>
            </a:pPr>
            <a:r>
              <a:rPr lang="de-DE" altLang="de-DE" dirty="0" err="1"/>
              <a:t>Rauscheunterstützung</a:t>
            </a:r>
            <a:r>
              <a:rPr lang="de-DE" altLang="de-DE" dirty="0"/>
              <a:t> für Jungsauen:</a:t>
            </a:r>
            <a:endParaRPr lang="de-AT" altLang="de-DE" dirty="0"/>
          </a:p>
          <a:p>
            <a:pPr lvl="1">
              <a:lnSpc>
                <a:spcPct val="80000"/>
              </a:lnSpc>
            </a:pPr>
            <a:r>
              <a:rPr lang="de-AT" altLang="de-DE" sz="2100" dirty="0"/>
              <a:t>Dosierungsempfehlung: </a:t>
            </a:r>
            <a:endParaRPr lang="de-DE" altLang="de-DE" sz="2100" dirty="0"/>
          </a:p>
          <a:p>
            <a:pPr lvl="2">
              <a:lnSpc>
                <a:spcPct val="80000"/>
              </a:lnSpc>
            </a:pPr>
            <a:r>
              <a:rPr lang="de-DE" altLang="de-DE" sz="1900" dirty="0" err="1"/>
              <a:t>Pulsatilla</a:t>
            </a:r>
            <a:r>
              <a:rPr lang="de-DE" altLang="de-DE" sz="1900" dirty="0"/>
              <a:t> D6 </a:t>
            </a:r>
          </a:p>
          <a:p>
            <a:pPr lvl="2">
              <a:lnSpc>
                <a:spcPct val="80000"/>
              </a:lnSpc>
            </a:pPr>
            <a:r>
              <a:rPr lang="de-DE" altLang="de-DE" sz="1900" dirty="0"/>
              <a:t>Apis D30</a:t>
            </a:r>
          </a:p>
          <a:p>
            <a:pPr lvl="2">
              <a:lnSpc>
                <a:spcPct val="80000"/>
              </a:lnSpc>
            </a:pPr>
            <a:r>
              <a:rPr lang="de-DE" altLang="de-DE" sz="1900" dirty="0" err="1"/>
              <a:t>Bufo</a:t>
            </a:r>
            <a:r>
              <a:rPr lang="de-DE" altLang="de-DE" sz="1900" dirty="0"/>
              <a:t> </a:t>
            </a:r>
            <a:r>
              <a:rPr lang="de-DE" altLang="de-DE" sz="1900" dirty="0" err="1"/>
              <a:t>rana</a:t>
            </a:r>
            <a:r>
              <a:rPr lang="de-DE" altLang="de-DE" sz="1900" dirty="0"/>
              <a:t> D6</a:t>
            </a:r>
            <a:endParaRPr lang="de-AT" altLang="de-DE" sz="1900" dirty="0"/>
          </a:p>
          <a:p>
            <a:pPr lvl="2">
              <a:lnSpc>
                <a:spcPct val="80000"/>
              </a:lnSpc>
            </a:pPr>
            <a:r>
              <a:rPr lang="de-AT" altLang="de-DE" sz="1900" dirty="0"/>
              <a:t>Als Komplexpräparat</a:t>
            </a:r>
          </a:p>
          <a:p>
            <a:pPr lvl="2">
              <a:lnSpc>
                <a:spcPct val="80000"/>
              </a:lnSpc>
            </a:pPr>
            <a:r>
              <a:rPr lang="de-AT" altLang="de-DE" sz="1900" dirty="0"/>
              <a:t>5 ml täglich ab 230 Lebenstag bis zur Rausche</a:t>
            </a:r>
            <a:endParaRPr lang="de-DE" altLang="de-DE" sz="1800" dirty="0"/>
          </a:p>
        </p:txBody>
      </p:sp>
    </p:spTree>
    <p:extLst>
      <p:ext uri="{BB962C8B-B14F-4D97-AF65-F5344CB8AC3E}">
        <p14:creationId xmlns:p14="http://schemas.microsoft.com/office/powerpoint/2010/main" val="284504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Bufo rana - Erdkröte</a:t>
            </a:r>
          </a:p>
        </p:txBody>
      </p:sp>
      <p:pic>
        <p:nvPicPr>
          <p:cNvPr id="4" name="Picture 3" descr="bufo rana opt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14614">
            <a:off x="3466051" y="1929421"/>
            <a:ext cx="2488304" cy="4595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76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AT" altLang="de-DE">
                <a:effectLst/>
              </a:rPr>
              <a:t>Geburt</a:t>
            </a:r>
            <a:endParaRPr lang="de-DE" altLang="de-DE">
              <a:effectLst/>
            </a:endParaRPr>
          </a:p>
        </p:txBody>
      </p:sp>
      <p:sp>
        <p:nvSpPr>
          <p:cNvPr id="5427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77334" y="1746931"/>
            <a:ext cx="8596668" cy="38807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20000"/>
          </a:bodyPr>
          <a:lstStyle/>
          <a:p>
            <a:r>
              <a:rPr lang="de-AT" altLang="de-DE" sz="2800" dirty="0"/>
              <a:t>Geburtsunterstützung:</a:t>
            </a:r>
          </a:p>
          <a:p>
            <a:r>
              <a:rPr lang="de-AT" altLang="de-DE" sz="2800" dirty="0"/>
              <a:t>Dosierungsempfehlung: </a:t>
            </a:r>
            <a:endParaRPr lang="de-DE" altLang="de-DE" sz="2800" dirty="0"/>
          </a:p>
          <a:p>
            <a:pPr lvl="1"/>
            <a:r>
              <a:rPr lang="de-DE" altLang="de-DE" sz="2400" dirty="0" err="1"/>
              <a:t>Pulsatilla</a:t>
            </a:r>
            <a:r>
              <a:rPr lang="de-DE" altLang="de-DE" sz="2400" dirty="0"/>
              <a:t> D6 </a:t>
            </a:r>
          </a:p>
          <a:p>
            <a:pPr lvl="1"/>
            <a:r>
              <a:rPr lang="de-DE" altLang="de-DE" sz="2400" dirty="0"/>
              <a:t>Sepia D30</a:t>
            </a:r>
          </a:p>
          <a:p>
            <a:pPr lvl="1"/>
            <a:r>
              <a:rPr lang="de-DE" altLang="de-DE" sz="2400" dirty="0" err="1"/>
              <a:t>Caulophyllum</a:t>
            </a:r>
            <a:r>
              <a:rPr lang="de-DE" altLang="de-DE" sz="2400" dirty="0"/>
              <a:t> D30</a:t>
            </a:r>
            <a:endParaRPr lang="de-AT" altLang="de-DE" sz="2400" dirty="0"/>
          </a:p>
          <a:p>
            <a:pPr lvl="1"/>
            <a:r>
              <a:rPr lang="de-AT" altLang="de-DE" sz="2400" dirty="0"/>
              <a:t>Als Komplexpräparat</a:t>
            </a:r>
          </a:p>
          <a:p>
            <a:pPr lvl="1"/>
            <a:r>
              <a:rPr lang="de-AT" altLang="de-DE" sz="2400" dirty="0"/>
              <a:t>5 ml 2 x täglich </a:t>
            </a:r>
          </a:p>
          <a:p>
            <a:r>
              <a:rPr lang="de-AT" altLang="de-DE" sz="2800" dirty="0"/>
              <a:t>3 Tage vor dem errechneten Geburtstermin bis zum Geburtsbeginn</a:t>
            </a:r>
            <a:r>
              <a:rPr lang="de-DE" altLang="de-DE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350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8982"/>
          </a:xfrm>
        </p:spPr>
        <p:txBody>
          <a:bodyPr/>
          <a:lstStyle/>
          <a:p>
            <a:r>
              <a:rPr lang="de-AT" dirty="0" err="1"/>
              <a:t>Pulsatilla</a:t>
            </a:r>
            <a:r>
              <a:rPr lang="de-AT" dirty="0"/>
              <a:t> - Kuhschelle</a:t>
            </a:r>
          </a:p>
        </p:txBody>
      </p:sp>
      <p:pic>
        <p:nvPicPr>
          <p:cNvPr id="4" name="Picture 2" descr="Pulsatilla_Habitus_mg-k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6"/>
          <a:stretch/>
        </p:blipFill>
        <p:spPr bwMode="auto">
          <a:xfrm>
            <a:off x="677334" y="1648691"/>
            <a:ext cx="6527030" cy="4253345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0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AT" altLang="de-DE">
                <a:effectLst/>
              </a:rPr>
              <a:t>Geburt</a:t>
            </a:r>
            <a:endParaRPr lang="de-DE" altLang="de-DE">
              <a:effectLst/>
            </a:endParaRPr>
          </a:p>
        </p:txBody>
      </p:sp>
      <p:sp>
        <p:nvSpPr>
          <p:cNvPr id="5632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77334" y="1681087"/>
            <a:ext cx="8596668" cy="38807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20000"/>
          </a:bodyPr>
          <a:lstStyle/>
          <a:p>
            <a:r>
              <a:rPr lang="de-AT" altLang="de-DE" sz="2800" dirty="0"/>
              <a:t>Geburtsbegleitung:</a:t>
            </a:r>
          </a:p>
          <a:p>
            <a:r>
              <a:rPr lang="de-AT" altLang="de-DE" sz="2800" dirty="0"/>
              <a:t>Dosierungsempfehlung: </a:t>
            </a:r>
            <a:endParaRPr lang="de-DE" altLang="de-DE" sz="2800" dirty="0"/>
          </a:p>
          <a:p>
            <a:pPr lvl="1"/>
            <a:r>
              <a:rPr lang="de-DE" altLang="de-DE" sz="2400" dirty="0" err="1"/>
              <a:t>Secale</a:t>
            </a:r>
            <a:r>
              <a:rPr lang="de-DE" altLang="de-DE" sz="2400" dirty="0"/>
              <a:t> D6 </a:t>
            </a:r>
          </a:p>
          <a:p>
            <a:pPr lvl="1"/>
            <a:r>
              <a:rPr lang="de-DE" altLang="de-DE" sz="2400" dirty="0"/>
              <a:t>Sabina D6</a:t>
            </a:r>
          </a:p>
          <a:p>
            <a:pPr lvl="1"/>
            <a:r>
              <a:rPr lang="de-DE" altLang="de-DE" sz="2400" dirty="0" err="1"/>
              <a:t>Pyrogenium</a:t>
            </a:r>
            <a:r>
              <a:rPr lang="de-DE" altLang="de-DE" sz="2400" dirty="0"/>
              <a:t> D30</a:t>
            </a:r>
            <a:endParaRPr lang="de-AT" altLang="de-DE" sz="2400" dirty="0"/>
          </a:p>
          <a:p>
            <a:pPr lvl="1"/>
            <a:r>
              <a:rPr lang="de-AT" altLang="de-DE" sz="2400" dirty="0"/>
              <a:t>Als Komplexpräparat</a:t>
            </a:r>
          </a:p>
          <a:p>
            <a:pPr lvl="1"/>
            <a:r>
              <a:rPr lang="de-AT" altLang="de-DE" sz="2400" dirty="0"/>
              <a:t>5 ml 2 x täglich </a:t>
            </a:r>
          </a:p>
          <a:p>
            <a:r>
              <a:rPr lang="de-AT" altLang="de-DE" sz="2800" dirty="0"/>
              <a:t>3-5 Tage lang, Beginn nach Geburt des ersten Ferkels</a:t>
            </a:r>
            <a:endParaRPr lang="de-DE" altLang="de-DE" sz="2800" dirty="0"/>
          </a:p>
        </p:txBody>
      </p:sp>
    </p:spTree>
    <p:extLst>
      <p:ext uri="{BB962C8B-B14F-4D97-AF65-F5344CB8AC3E}">
        <p14:creationId xmlns:p14="http://schemas.microsoft.com/office/powerpoint/2010/main" val="183854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77334" y="609600"/>
            <a:ext cx="8596668" cy="92926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AT" altLang="de-DE" dirty="0">
                <a:effectLst/>
              </a:rPr>
              <a:t> Mutterkorn            Sadebaum</a:t>
            </a:r>
            <a:endParaRPr lang="de-DE" altLang="de-DE" dirty="0">
              <a:effectLst/>
            </a:endParaRPr>
          </a:p>
        </p:txBody>
      </p:sp>
      <p:pic>
        <p:nvPicPr>
          <p:cNvPr id="5734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tretch>
            <a:fillRect/>
          </a:stretch>
        </p:blipFill>
        <p:spPr>
          <a:xfrm>
            <a:off x="226052" y="2090713"/>
            <a:ext cx="4497580" cy="3077735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193117" y="2090713"/>
            <a:ext cx="4103645" cy="3077735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91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AT" altLang="de-DE">
                <a:effectLst/>
              </a:rPr>
              <a:t>Milchfiebervorbeuge</a:t>
            </a:r>
            <a:endParaRPr lang="de-DE" altLang="de-DE">
              <a:effectLst/>
            </a:endParaRPr>
          </a:p>
        </p:txBody>
      </p:sp>
      <p:pic>
        <p:nvPicPr>
          <p:cNvPr id="58371" name="Picture 5" descr="IMG_2806 (Large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59726" y="1506112"/>
            <a:ext cx="4547101" cy="4760873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89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TRAUNKREIS VET CLINIC</a:t>
            </a:r>
          </a:p>
        </p:txBody>
      </p:sp>
      <p:sp>
        <p:nvSpPr>
          <p:cNvPr id="2744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77334" y="605983"/>
            <a:ext cx="9990667" cy="1431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de-DE" sz="4400" dirty="0"/>
              <a:t>Grundsatz der Homöopathie</a:t>
            </a:r>
          </a:p>
        </p:txBody>
      </p:sp>
      <p:sp>
        <p:nvSpPr>
          <p:cNvPr id="27443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de-DE" sz="2400" dirty="0"/>
              <a:t>Similia similibus currentur</a:t>
            </a:r>
          </a:p>
          <a:p>
            <a:pPr eaLnBrk="1" hangingPunct="1">
              <a:defRPr/>
            </a:pPr>
            <a:r>
              <a:rPr lang="de-DE" sz="2400" dirty="0"/>
              <a:t>Ähnliches kann durch ähnliches geheilt werden</a:t>
            </a:r>
          </a:p>
        </p:txBody>
      </p:sp>
      <p:sp>
        <p:nvSpPr>
          <p:cNvPr id="274436" name="AutoShape 4"/>
          <p:cNvSpPr>
            <a:spLocks noChangeArrowheads="1"/>
          </p:cNvSpPr>
          <p:nvPr/>
        </p:nvSpPr>
        <p:spPr bwMode="auto">
          <a:xfrm>
            <a:off x="5016501" y="7029450"/>
            <a:ext cx="485775" cy="976313"/>
          </a:xfrm>
          <a:prstGeom prst="up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AT" altLang="de-DE" sz="1800"/>
          </a:p>
        </p:txBody>
      </p:sp>
      <p:sp>
        <p:nvSpPr>
          <p:cNvPr id="2" name="Pfeil: nach oben 1"/>
          <p:cNvSpPr/>
          <p:nvPr/>
        </p:nvSpPr>
        <p:spPr>
          <a:xfrm>
            <a:off x="2636998" y="3045062"/>
            <a:ext cx="598715" cy="105591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923121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AT" altLang="de-DE">
                <a:effectLst/>
              </a:rPr>
              <a:t>Geburt</a:t>
            </a:r>
            <a:endParaRPr lang="de-DE" altLang="de-DE">
              <a:effectLst/>
            </a:endParaRPr>
          </a:p>
        </p:txBody>
      </p:sp>
      <p:sp>
        <p:nvSpPr>
          <p:cNvPr id="5939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77334" y="1770296"/>
            <a:ext cx="8596668" cy="38807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20000"/>
          </a:bodyPr>
          <a:lstStyle/>
          <a:p>
            <a:r>
              <a:rPr lang="de-AT" altLang="de-DE" sz="2800" dirty="0"/>
              <a:t>Milchmangel:</a:t>
            </a:r>
          </a:p>
          <a:p>
            <a:r>
              <a:rPr lang="de-AT" altLang="de-DE" sz="2800" dirty="0"/>
              <a:t>Dosierungsempfehlung: </a:t>
            </a:r>
            <a:endParaRPr lang="de-DE" altLang="de-DE" sz="2800" dirty="0"/>
          </a:p>
          <a:p>
            <a:pPr lvl="1"/>
            <a:r>
              <a:rPr lang="de-DE" altLang="de-DE" sz="2400" dirty="0" err="1"/>
              <a:t>Secale</a:t>
            </a:r>
            <a:r>
              <a:rPr lang="de-DE" altLang="de-DE" sz="2400" dirty="0"/>
              <a:t> D6 </a:t>
            </a:r>
          </a:p>
          <a:p>
            <a:pPr lvl="1"/>
            <a:r>
              <a:rPr lang="de-DE" altLang="de-DE" sz="2400" dirty="0"/>
              <a:t>Sabina D6</a:t>
            </a:r>
          </a:p>
          <a:p>
            <a:pPr lvl="1"/>
            <a:r>
              <a:rPr lang="de-DE" altLang="de-DE" sz="2400" dirty="0"/>
              <a:t>Phytolacca D30</a:t>
            </a:r>
            <a:endParaRPr lang="de-AT" altLang="de-DE" sz="2400" dirty="0"/>
          </a:p>
          <a:p>
            <a:pPr lvl="1"/>
            <a:r>
              <a:rPr lang="de-AT" altLang="de-DE" sz="2400" dirty="0"/>
              <a:t>Als Komplexpräparat</a:t>
            </a:r>
          </a:p>
          <a:p>
            <a:pPr lvl="1"/>
            <a:r>
              <a:rPr lang="de-AT" altLang="de-DE" sz="2400" dirty="0"/>
              <a:t>5 ml 2 x täglich </a:t>
            </a:r>
          </a:p>
          <a:p>
            <a:r>
              <a:rPr lang="de-AT" altLang="de-DE" sz="2800" dirty="0"/>
              <a:t>3-5 Tage lang, Beginn nach Geburt des ersten Ferkels</a:t>
            </a:r>
            <a:endParaRPr lang="de-DE" altLang="de-DE" sz="2800" dirty="0"/>
          </a:p>
        </p:txBody>
      </p:sp>
    </p:spTree>
    <p:extLst>
      <p:ext uri="{BB962C8B-B14F-4D97-AF65-F5344CB8AC3E}">
        <p14:creationId xmlns:p14="http://schemas.microsoft.com/office/powerpoint/2010/main" val="23271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55032" y="609600"/>
            <a:ext cx="8596668" cy="884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dirty="0">
                <a:effectLst/>
              </a:rPr>
              <a:t>Phytolacca - Kermesbeeren</a:t>
            </a:r>
          </a:p>
        </p:txBody>
      </p:sp>
      <p:pic>
        <p:nvPicPr>
          <p:cNvPr id="60419" name="Picture 3" descr="450px-Phytolacca-americana-berries"/>
          <p:cNvPicPr>
            <a:picLocks noGrp="1" noChangeAspect="1" noChangeArrowheads="1"/>
          </p:cNvPicPr>
          <p:nvPr>
            <p:ph type="body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16"/>
          <a:stretch/>
        </p:blipFill>
        <p:spPr>
          <a:xfrm>
            <a:off x="1748574" y="1728440"/>
            <a:ext cx="4282068" cy="4795024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70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TRAUNKREIS VET CLINIC</a:t>
            </a:r>
          </a:p>
        </p:txBody>
      </p:sp>
      <p:sp>
        <p:nvSpPr>
          <p:cNvPr id="2150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AT"/>
              <a:t>Wehenmittel Zuchtsauen</a:t>
            </a:r>
            <a:endParaRPr lang="de-DE"/>
          </a:p>
        </p:txBody>
      </p:sp>
      <p:sp>
        <p:nvSpPr>
          <p:cNvPr id="21504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AT"/>
              <a:t>Pulsatilla pratensis</a:t>
            </a:r>
          </a:p>
          <a:p>
            <a:pPr lvl="1" eaLnBrk="1" hangingPunct="1">
              <a:defRPr/>
            </a:pPr>
            <a:r>
              <a:rPr lang="de-AT"/>
              <a:t>Küchenschelle</a:t>
            </a:r>
          </a:p>
          <a:p>
            <a:pPr eaLnBrk="1" hangingPunct="1">
              <a:defRPr/>
            </a:pPr>
            <a:r>
              <a:rPr lang="de-AT"/>
              <a:t>Caulophyllum</a:t>
            </a:r>
          </a:p>
          <a:p>
            <a:pPr lvl="1" eaLnBrk="1" hangingPunct="1">
              <a:defRPr/>
            </a:pPr>
            <a:r>
              <a:rPr lang="de-AT"/>
              <a:t>Frauenwurzel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59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9625" y="609600"/>
            <a:ext cx="8596668" cy="997527"/>
          </a:xfrm>
        </p:spPr>
        <p:txBody>
          <a:bodyPr/>
          <a:lstStyle/>
          <a:p>
            <a:r>
              <a:rPr lang="de-AT" dirty="0" err="1"/>
              <a:t>Caulophyllum</a:t>
            </a:r>
            <a:r>
              <a:rPr lang="de-AT" dirty="0"/>
              <a:t> - Frauenwurzel</a:t>
            </a:r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1508267" y="1607127"/>
            <a:ext cx="6186074" cy="4639555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45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AT" altLang="de-DE" sz="4400" b="1" dirty="0">
                <a:effectLst/>
              </a:rPr>
              <a:t>Verletzungsmittel</a:t>
            </a:r>
            <a:endParaRPr lang="de-DE" altLang="de-DE" b="1" dirty="0">
              <a:effectLst/>
            </a:endParaRPr>
          </a:p>
        </p:txBody>
      </p:sp>
      <p:sp>
        <p:nvSpPr>
          <p:cNvPr id="63491" name="Rectangle 3"/>
          <p:cNvSpPr>
            <a:spLocks noGrp="1" noRot="1" noChangeArrowheads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AT" altLang="de-DE" sz="2400" b="1" dirty="0">
                <a:effectLst/>
              </a:rPr>
              <a:t>Die wichtigsten Akutmittel bei Zuchtsauen sind die Verletzungsmittel</a:t>
            </a:r>
          </a:p>
          <a:p>
            <a:r>
              <a:rPr lang="de-AT" altLang="de-DE" sz="2400" b="1" dirty="0">
                <a:effectLst/>
              </a:rPr>
              <a:t>Schweinegeburten </a:t>
            </a:r>
          </a:p>
          <a:p>
            <a:r>
              <a:rPr lang="de-AT" altLang="de-DE" sz="2400" b="1" dirty="0">
                <a:effectLst/>
              </a:rPr>
              <a:t>Blutungen </a:t>
            </a:r>
          </a:p>
          <a:p>
            <a:r>
              <a:rPr lang="de-AT" altLang="de-DE" sz="2400" b="1" dirty="0">
                <a:effectLst/>
              </a:rPr>
              <a:t>Traumen und Quetschungen</a:t>
            </a:r>
            <a:endParaRPr lang="de-DE" altLang="de-DE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8400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034173" y="542693"/>
            <a:ext cx="8596668" cy="80293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z="4400" b="1" dirty="0">
                <a:effectLst/>
              </a:rPr>
              <a:t>Geburtsverletzung</a:t>
            </a:r>
            <a:endParaRPr lang="de-DE" altLang="de-DE" b="1" dirty="0">
              <a:effectLst/>
            </a:endParaRPr>
          </a:p>
        </p:txBody>
      </p:sp>
      <p:pic>
        <p:nvPicPr>
          <p:cNvPr id="64516" name="Picture 4" descr="Geburt - Geburtshindernis - Geburtsverletzu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73" y="1716217"/>
            <a:ext cx="6170341" cy="4628827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66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TRAUNKREIS VET CLINIC</a:t>
            </a:r>
          </a:p>
        </p:txBody>
      </p:sp>
      <p:sp>
        <p:nvSpPr>
          <p:cNvPr id="2938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77334" y="609600"/>
            <a:ext cx="8596668" cy="884663"/>
          </a:xfrm>
        </p:spPr>
        <p:txBody>
          <a:bodyPr/>
          <a:lstStyle/>
          <a:p>
            <a:pPr eaLnBrk="1" hangingPunct="1">
              <a:defRPr/>
            </a:pPr>
            <a:r>
              <a:rPr lang="de-AT" dirty="0"/>
              <a:t>Verletzungsmittel Zuchtsauen</a:t>
            </a:r>
            <a:endParaRPr lang="de-DE" dirty="0"/>
          </a:p>
        </p:txBody>
      </p:sp>
      <p:sp>
        <p:nvSpPr>
          <p:cNvPr id="29389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77334" y="1930400"/>
            <a:ext cx="8596668" cy="388077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de-AT" sz="2800" dirty="0"/>
              <a:t>Arnica </a:t>
            </a:r>
            <a:r>
              <a:rPr lang="de-AT" sz="2800" dirty="0" err="1"/>
              <a:t>montana</a:t>
            </a:r>
            <a:endParaRPr lang="de-AT" sz="2800" dirty="0"/>
          </a:p>
          <a:p>
            <a:pPr lvl="1" eaLnBrk="1" hangingPunct="1">
              <a:defRPr/>
            </a:pPr>
            <a:r>
              <a:rPr lang="de-AT" sz="2400" dirty="0"/>
              <a:t>Fallkraut</a:t>
            </a:r>
          </a:p>
          <a:p>
            <a:pPr lvl="1" eaLnBrk="1" hangingPunct="1">
              <a:defRPr/>
            </a:pPr>
            <a:r>
              <a:rPr lang="de-AT" sz="2400" dirty="0"/>
              <a:t>Schlag Stoß, Prellung, Geburtsverletzung</a:t>
            </a:r>
          </a:p>
          <a:p>
            <a:pPr lvl="1" eaLnBrk="1" hangingPunct="1">
              <a:defRPr/>
            </a:pPr>
            <a:r>
              <a:rPr lang="de-AT" sz="2400" dirty="0"/>
              <a:t>D 6</a:t>
            </a:r>
          </a:p>
          <a:p>
            <a:pPr lvl="1" eaLnBrk="1" hangingPunct="1">
              <a:defRPr/>
            </a:pPr>
            <a:r>
              <a:rPr lang="de-AT" sz="2400" dirty="0"/>
              <a:t>3 x Abstand 5 min, nach 1 h nochmals</a:t>
            </a:r>
          </a:p>
          <a:p>
            <a:pPr eaLnBrk="1" hangingPunct="1">
              <a:defRPr/>
            </a:pPr>
            <a:r>
              <a:rPr lang="de-AT" sz="2800" dirty="0"/>
              <a:t>Calendula </a:t>
            </a:r>
            <a:r>
              <a:rPr lang="de-AT" sz="2800" dirty="0" err="1"/>
              <a:t>officinalis</a:t>
            </a:r>
            <a:endParaRPr lang="de-AT" sz="2800" dirty="0"/>
          </a:p>
          <a:p>
            <a:pPr lvl="1" eaLnBrk="1" hangingPunct="1">
              <a:defRPr/>
            </a:pPr>
            <a:r>
              <a:rPr lang="de-AT" sz="2400" dirty="0"/>
              <a:t>Ringelblume</a:t>
            </a:r>
          </a:p>
          <a:p>
            <a:pPr lvl="1" eaLnBrk="1" hangingPunct="1">
              <a:defRPr/>
            </a:pPr>
            <a:r>
              <a:rPr lang="de-AT" sz="2400" dirty="0"/>
              <a:t>Stichwunden, Quetschwunden, schlecht heilende Wunden, Wundinfektionen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59733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75855"/>
          </a:xfrm>
        </p:spPr>
        <p:txBody>
          <a:bodyPr/>
          <a:lstStyle/>
          <a:p>
            <a:r>
              <a:rPr lang="de-AT" sz="3600" dirty="0"/>
              <a:t>    </a:t>
            </a:r>
            <a:r>
              <a:rPr lang="de-AT" dirty="0"/>
              <a:t>Fallkraut</a:t>
            </a:r>
            <a:r>
              <a:rPr lang="de-AT" sz="3600" dirty="0"/>
              <a:t>          </a:t>
            </a:r>
            <a:r>
              <a:rPr lang="de-AT" dirty="0"/>
              <a:t>Ringelblume</a:t>
            </a:r>
            <a:r>
              <a:rPr lang="de-AT" sz="3600" dirty="0"/>
              <a:t>  </a:t>
            </a: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822975" y="1784194"/>
            <a:ext cx="3149458" cy="3997053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800px-Calendula_officinalis_35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916" y="1784194"/>
            <a:ext cx="4784725" cy="3997053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0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TRAUNKREIS VET CLINIC</a:t>
            </a:r>
          </a:p>
        </p:txBody>
      </p:sp>
      <p:sp>
        <p:nvSpPr>
          <p:cNvPr id="2959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AT"/>
              <a:t>Verletzungsmittel Zuchtsauen</a:t>
            </a:r>
            <a:endParaRPr lang="de-DE"/>
          </a:p>
        </p:txBody>
      </p:sp>
      <p:sp>
        <p:nvSpPr>
          <p:cNvPr id="29593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77334" y="1826052"/>
            <a:ext cx="8596668" cy="388077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de-AT" dirty="0" err="1"/>
              <a:t>Hypericum</a:t>
            </a:r>
            <a:r>
              <a:rPr lang="de-AT" dirty="0"/>
              <a:t> </a:t>
            </a:r>
            <a:r>
              <a:rPr lang="de-AT" dirty="0" err="1"/>
              <a:t>perforatum</a:t>
            </a:r>
            <a:endParaRPr lang="de-AT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de-AT" dirty="0"/>
              <a:t>Johanniskraut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de-AT" dirty="0"/>
              <a:t>Quetschung, Zerrung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de-AT" dirty="0"/>
              <a:t>Nervenverletzungen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de-AT" dirty="0"/>
              <a:t>Ruta </a:t>
            </a:r>
            <a:r>
              <a:rPr lang="de-AT" dirty="0" err="1"/>
              <a:t>graveolens</a:t>
            </a:r>
            <a:endParaRPr lang="de-AT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de-AT" dirty="0"/>
              <a:t>Weinraute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de-AT" dirty="0"/>
              <a:t>Stumpfe Traumen (Schlag, Fall, Stoß)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de-AT" dirty="0"/>
              <a:t>Verrenkungen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393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95454"/>
          </a:xfrm>
        </p:spPr>
        <p:txBody>
          <a:bodyPr/>
          <a:lstStyle/>
          <a:p>
            <a:r>
              <a:rPr lang="de-AT" dirty="0"/>
              <a:t> Johanniskraut       Weinraute</a:t>
            </a:r>
          </a:p>
        </p:txBody>
      </p:sp>
      <p:pic>
        <p:nvPicPr>
          <p:cNvPr id="4" name="Picture 2" descr="Johanniskraut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" r="18525"/>
          <a:stretch/>
        </p:blipFill>
        <p:spPr bwMode="auto">
          <a:xfrm>
            <a:off x="570936" y="1841932"/>
            <a:ext cx="4404732" cy="3881437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Ruta_graveolens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75"/>
          <a:stretch/>
        </p:blipFill>
        <p:spPr bwMode="auto">
          <a:xfrm>
            <a:off x="5337621" y="1841932"/>
            <a:ext cx="3936381" cy="3881437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91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TRAUNKREIS VET CLINIC</a:t>
            </a:r>
          </a:p>
        </p:txBody>
      </p:sp>
      <p:sp>
        <p:nvSpPr>
          <p:cNvPr id="2754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de-DE" sz="4400" dirty="0"/>
              <a:t>4 Säulen der Homöopathie</a:t>
            </a:r>
          </a:p>
        </p:txBody>
      </p:sp>
      <p:sp>
        <p:nvSpPr>
          <p:cNvPr id="27545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77334" y="1812247"/>
            <a:ext cx="8596668" cy="3880773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de-DE" sz="2800" dirty="0"/>
              <a:t>Ähnlichkeitsregel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de-DE" sz="2400" dirty="0"/>
              <a:t>AMB soll Krankheitsbild entsprechen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de-DE" sz="2800" dirty="0"/>
              <a:t>Arzneimittelbild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de-DE" sz="2400" dirty="0"/>
              <a:t>Symptome und Indikationen einer Arznei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de-DE" sz="2800" dirty="0"/>
              <a:t>Individuelle Fallaufnahme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de-DE" sz="2400" dirty="0"/>
              <a:t>Auslösende Ursache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de-DE" sz="2400" dirty="0"/>
              <a:t>Modalitäten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de-DE" sz="2400" dirty="0"/>
              <a:t>Leitsymptome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de-DE" sz="2800" dirty="0"/>
              <a:t>Homöopathische Arzneimittel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de-DE" sz="2400" dirty="0"/>
              <a:t>Homöopathisches Arzneibuch (HAB)</a:t>
            </a:r>
          </a:p>
        </p:txBody>
      </p:sp>
    </p:spTree>
    <p:extLst>
      <p:ext uri="{BB962C8B-B14F-4D97-AF65-F5344CB8AC3E}">
        <p14:creationId xmlns:p14="http://schemas.microsoft.com/office/powerpoint/2010/main" val="31953235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5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5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5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5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5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5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5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5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5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5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5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5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5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5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5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5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5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5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459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AT" altLang="de-DE">
                <a:effectLst/>
              </a:rPr>
              <a:t>Harnwegsinfektionen</a:t>
            </a:r>
            <a:endParaRPr lang="de-DE" altLang="de-DE">
              <a:effectLst/>
            </a:endParaRPr>
          </a:p>
        </p:txBody>
      </p:sp>
      <p:sp>
        <p:nvSpPr>
          <p:cNvPr id="7065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77334" y="1826052"/>
            <a:ext cx="8596668" cy="38807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20000"/>
          </a:bodyPr>
          <a:lstStyle/>
          <a:p>
            <a:r>
              <a:rPr lang="de-AT" altLang="de-DE" sz="2800" dirty="0" err="1"/>
              <a:t>Berberis</a:t>
            </a:r>
            <a:r>
              <a:rPr lang="de-AT" altLang="de-DE" sz="2800" dirty="0"/>
              <a:t> </a:t>
            </a:r>
            <a:r>
              <a:rPr lang="de-AT" altLang="de-DE" sz="2800" dirty="0" err="1"/>
              <a:t>vulgaris</a:t>
            </a:r>
            <a:endParaRPr lang="de-AT" altLang="de-DE" sz="2800" dirty="0"/>
          </a:p>
          <a:p>
            <a:pPr lvl="1"/>
            <a:r>
              <a:rPr lang="de-AT" altLang="de-DE" sz="2400" dirty="0"/>
              <a:t>Berberitze, Sauerdorn</a:t>
            </a:r>
          </a:p>
          <a:p>
            <a:pPr lvl="1"/>
            <a:r>
              <a:rPr lang="de-AT" altLang="de-DE" sz="2400" dirty="0"/>
              <a:t>Blasenentzündung</a:t>
            </a:r>
          </a:p>
          <a:p>
            <a:pPr lvl="1"/>
            <a:r>
              <a:rPr lang="de-AT" altLang="de-DE" sz="2400" dirty="0"/>
              <a:t>Trüber Harn</a:t>
            </a:r>
          </a:p>
          <a:p>
            <a:r>
              <a:rPr lang="de-AT" altLang="de-DE" sz="2800" dirty="0" err="1"/>
              <a:t>Cantharis</a:t>
            </a:r>
            <a:endParaRPr lang="de-AT" altLang="de-DE" sz="2800" dirty="0"/>
          </a:p>
          <a:p>
            <a:pPr lvl="1"/>
            <a:r>
              <a:rPr lang="de-AT" altLang="de-DE" sz="2400" dirty="0"/>
              <a:t>Spanische Fliege</a:t>
            </a:r>
          </a:p>
          <a:p>
            <a:pPr lvl="1"/>
            <a:r>
              <a:rPr lang="de-AT" altLang="de-DE" sz="2400" dirty="0"/>
              <a:t>Harngries</a:t>
            </a:r>
          </a:p>
          <a:p>
            <a:pPr lvl="1"/>
            <a:r>
              <a:rPr lang="de-AT" altLang="de-DE" sz="2400" dirty="0"/>
              <a:t>Harnsteine</a:t>
            </a:r>
          </a:p>
          <a:p>
            <a:pPr lvl="1"/>
            <a:r>
              <a:rPr lang="de-AT" altLang="de-DE" sz="2400" dirty="0"/>
              <a:t>Harnbefund mit Erythrozyten und Leukozyten</a:t>
            </a:r>
            <a:endParaRPr lang="de-DE" altLang="de-DE" sz="2400" dirty="0"/>
          </a:p>
        </p:txBody>
      </p:sp>
    </p:spTree>
    <p:extLst>
      <p:ext uri="{BB962C8B-B14F-4D97-AF65-F5344CB8AC3E}">
        <p14:creationId xmlns:p14="http://schemas.microsoft.com/office/powerpoint/2010/main" val="298550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8962577" cy="795454"/>
          </a:xfrm>
        </p:spPr>
        <p:txBody>
          <a:bodyPr/>
          <a:lstStyle/>
          <a:p>
            <a:r>
              <a:rPr lang="de-AT" dirty="0"/>
              <a:t>   Berberitze      Spanische Fliege</a:t>
            </a:r>
          </a:p>
        </p:txBody>
      </p:sp>
      <p:pic>
        <p:nvPicPr>
          <p:cNvPr id="4" name="Picture 2" descr="Berberis_vulgaris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7" r="23079" b="22752"/>
          <a:stretch/>
        </p:blipFill>
        <p:spPr bwMode="auto">
          <a:xfrm>
            <a:off x="809513" y="1505415"/>
            <a:ext cx="3702205" cy="4750419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Spanische Flie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7626" y="1505415"/>
            <a:ext cx="4762284" cy="3932562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3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AT" altLang="de-DE">
                <a:effectLst/>
              </a:rPr>
              <a:t>Harnwegsinfektionen</a:t>
            </a:r>
            <a:endParaRPr lang="de-DE" altLang="de-DE">
              <a:effectLst/>
            </a:endParaRPr>
          </a:p>
        </p:txBody>
      </p:sp>
      <p:sp>
        <p:nvSpPr>
          <p:cNvPr id="73731" name="Rectangle 3"/>
          <p:cNvSpPr>
            <a:spLocks noGrp="1" noRot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AT" altLang="de-DE">
                <a:effectLst/>
              </a:rPr>
              <a:t>Dosierungsempfehlung: </a:t>
            </a:r>
            <a:endParaRPr lang="de-DE" altLang="de-DE">
              <a:effectLst/>
            </a:endParaRPr>
          </a:p>
          <a:p>
            <a:pPr lvl="1"/>
            <a:r>
              <a:rPr lang="de-DE" altLang="de-DE">
                <a:effectLst/>
              </a:rPr>
              <a:t>Berberis D6 Cantharis D6</a:t>
            </a:r>
            <a:endParaRPr lang="de-AT" altLang="de-DE">
              <a:effectLst/>
            </a:endParaRPr>
          </a:p>
          <a:p>
            <a:pPr lvl="1"/>
            <a:r>
              <a:rPr lang="de-AT" altLang="de-DE">
                <a:effectLst/>
              </a:rPr>
              <a:t>2 x Abstand von 12 h anschließend 1x pro Woche</a:t>
            </a:r>
            <a:endParaRPr lang="de-DE" altLang="de-DE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8472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>
                <a:effectLst/>
              </a:rPr>
              <a:t>Kreislaufprobleme </a:t>
            </a:r>
          </a:p>
        </p:txBody>
      </p:sp>
      <p:sp>
        <p:nvSpPr>
          <p:cNvPr id="7475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77334" y="1930400"/>
            <a:ext cx="8596668" cy="38807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de-DE" altLang="de-DE" sz="2800" dirty="0" err="1"/>
              <a:t>Crataegus</a:t>
            </a:r>
            <a:endParaRPr lang="de-DE" altLang="de-DE" sz="2800" dirty="0"/>
          </a:p>
          <a:p>
            <a:pPr lvl="1">
              <a:lnSpc>
                <a:spcPct val="80000"/>
              </a:lnSpc>
            </a:pPr>
            <a:r>
              <a:rPr lang="de-DE" altLang="de-DE" sz="2400" dirty="0"/>
              <a:t>Weißdorn</a:t>
            </a:r>
          </a:p>
          <a:p>
            <a:pPr lvl="1">
              <a:lnSpc>
                <a:spcPct val="80000"/>
              </a:lnSpc>
            </a:pPr>
            <a:r>
              <a:rPr lang="de-DE" altLang="de-DE" sz="2400" dirty="0"/>
              <a:t>Unterstützung des Herzmuskels und der Herzkontraktion</a:t>
            </a:r>
          </a:p>
          <a:p>
            <a:pPr lvl="1">
              <a:lnSpc>
                <a:spcPct val="80000"/>
              </a:lnSpc>
            </a:pPr>
            <a:r>
              <a:rPr lang="de-DE" altLang="de-DE" sz="2400" dirty="0"/>
              <a:t>Anstrengungen (Geburt bei älteren Zuchtschweinen)</a:t>
            </a:r>
          </a:p>
          <a:p>
            <a:pPr>
              <a:lnSpc>
                <a:spcPct val="80000"/>
              </a:lnSpc>
            </a:pPr>
            <a:r>
              <a:rPr lang="de-DE" altLang="de-DE" sz="2800" dirty="0" err="1"/>
              <a:t>Convallaria</a:t>
            </a:r>
            <a:r>
              <a:rPr lang="de-DE" altLang="de-DE" sz="2800" dirty="0"/>
              <a:t> </a:t>
            </a:r>
            <a:r>
              <a:rPr lang="de-DE" altLang="de-DE" sz="2800" dirty="0" err="1"/>
              <a:t>majalis</a:t>
            </a:r>
            <a:endParaRPr lang="de-DE" altLang="de-DE" sz="2800" dirty="0"/>
          </a:p>
          <a:p>
            <a:pPr lvl="1">
              <a:lnSpc>
                <a:spcPct val="80000"/>
              </a:lnSpc>
            </a:pPr>
            <a:r>
              <a:rPr lang="de-DE" altLang="de-DE" sz="2400" dirty="0"/>
              <a:t>Maiglöckchen</a:t>
            </a:r>
          </a:p>
          <a:p>
            <a:pPr lvl="1">
              <a:lnSpc>
                <a:spcPct val="80000"/>
              </a:lnSpc>
            </a:pPr>
            <a:r>
              <a:rPr lang="de-DE" altLang="de-DE" sz="2400" dirty="0"/>
              <a:t>Kreislaufinsuffizienz</a:t>
            </a:r>
          </a:p>
          <a:p>
            <a:pPr lvl="1">
              <a:lnSpc>
                <a:spcPct val="80000"/>
              </a:lnSpc>
            </a:pPr>
            <a:r>
              <a:rPr lang="de-DE" altLang="de-DE" sz="2400" dirty="0"/>
              <a:t>Unruhe</a:t>
            </a:r>
          </a:p>
          <a:p>
            <a:pPr lvl="1">
              <a:lnSpc>
                <a:spcPct val="80000"/>
              </a:lnSpc>
            </a:pPr>
            <a:r>
              <a:rPr lang="de-DE" altLang="de-DE" sz="2400" dirty="0"/>
              <a:t>Verstärkte Atmung</a:t>
            </a:r>
          </a:p>
        </p:txBody>
      </p:sp>
    </p:spTree>
    <p:extLst>
      <p:ext uri="{BB962C8B-B14F-4D97-AF65-F5344CB8AC3E}">
        <p14:creationId xmlns:p14="http://schemas.microsoft.com/office/powerpoint/2010/main" val="262616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95454"/>
          </a:xfrm>
        </p:spPr>
        <p:txBody>
          <a:bodyPr/>
          <a:lstStyle/>
          <a:p>
            <a:r>
              <a:rPr lang="de-AT" dirty="0"/>
              <a:t>    </a:t>
            </a:r>
            <a:r>
              <a:rPr lang="de-AT" dirty="0" err="1"/>
              <a:t>Weissdorn</a:t>
            </a:r>
            <a:r>
              <a:rPr lang="de-AT" dirty="0"/>
              <a:t>        Maiglöckchen</a:t>
            </a:r>
          </a:p>
        </p:txBody>
      </p:sp>
      <p:pic>
        <p:nvPicPr>
          <p:cNvPr id="4" name="Picture 2" descr="Crataegu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22" y="1759351"/>
            <a:ext cx="4216205" cy="369225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nhaltsplatzhalter 3"/>
          <p:cNvPicPr>
            <a:picLocks noChangeAspect="1"/>
          </p:cNvPicPr>
          <p:nvPr/>
        </p:nvPicPr>
        <p:blipFill rotWithShape="1">
          <a:blip r:embed="rId3"/>
          <a:srcRect r="2296"/>
          <a:stretch/>
        </p:blipFill>
        <p:spPr>
          <a:xfrm>
            <a:off x="4975668" y="1759351"/>
            <a:ext cx="4536322" cy="369225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600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>
                <a:effectLst/>
              </a:rPr>
              <a:t>Kreislaufprobleme </a:t>
            </a:r>
          </a:p>
        </p:txBody>
      </p:sp>
      <p:sp>
        <p:nvSpPr>
          <p:cNvPr id="76803" name="Rectangle 3"/>
          <p:cNvSpPr>
            <a:spLocks noGrp="1" noRot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AT" altLang="de-DE" dirty="0">
                <a:effectLst/>
              </a:rPr>
              <a:t>Dosierungsempfehlung: </a:t>
            </a:r>
            <a:endParaRPr lang="de-DE" altLang="de-DE" dirty="0">
              <a:effectLst/>
            </a:endParaRPr>
          </a:p>
          <a:p>
            <a:pPr lvl="1"/>
            <a:r>
              <a:rPr lang="de-DE" altLang="de-DE" dirty="0" err="1">
                <a:effectLst/>
              </a:rPr>
              <a:t>Crataegus</a:t>
            </a:r>
            <a:r>
              <a:rPr lang="de-DE" altLang="de-DE" dirty="0">
                <a:effectLst/>
              </a:rPr>
              <a:t> D6 </a:t>
            </a:r>
          </a:p>
          <a:p>
            <a:pPr lvl="1"/>
            <a:r>
              <a:rPr lang="de-DE" altLang="de-DE" dirty="0" err="1">
                <a:effectLst/>
              </a:rPr>
              <a:t>Convallaria</a:t>
            </a:r>
            <a:r>
              <a:rPr lang="de-DE" altLang="de-DE" dirty="0">
                <a:effectLst/>
              </a:rPr>
              <a:t> D6</a:t>
            </a:r>
            <a:endParaRPr lang="de-AT" altLang="de-DE" dirty="0">
              <a:effectLst/>
            </a:endParaRPr>
          </a:p>
          <a:p>
            <a:pPr lvl="1"/>
            <a:r>
              <a:rPr lang="de-AT" altLang="de-DE" dirty="0">
                <a:effectLst/>
              </a:rPr>
              <a:t>2 x Abstand 5 min, nach 12 h nochmals</a:t>
            </a:r>
            <a:endParaRPr lang="de-DE" altLang="de-D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256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TRAUNKREIS VET CLINIC</a:t>
            </a:r>
          </a:p>
        </p:txBody>
      </p:sp>
      <p:sp>
        <p:nvSpPr>
          <p:cNvPr id="2058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AT"/>
              <a:t>Aggressive Zuchtsauen</a:t>
            </a:r>
            <a:endParaRPr lang="de-DE"/>
          </a:p>
        </p:txBody>
      </p:sp>
      <p:sp>
        <p:nvSpPr>
          <p:cNvPr id="20582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77334" y="1930400"/>
            <a:ext cx="8596668" cy="388077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de-AT" dirty="0"/>
              <a:t>Aurum </a:t>
            </a:r>
            <a:r>
              <a:rPr lang="de-AT" dirty="0" err="1"/>
              <a:t>metallicum</a:t>
            </a:r>
            <a:endParaRPr lang="de-AT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de-AT" dirty="0"/>
              <a:t>Gold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de-AT" dirty="0" err="1"/>
              <a:t>Hyosciamus</a:t>
            </a:r>
            <a:r>
              <a:rPr lang="de-AT" dirty="0"/>
              <a:t> </a:t>
            </a:r>
            <a:r>
              <a:rPr lang="de-AT" dirty="0" err="1"/>
              <a:t>niger</a:t>
            </a:r>
            <a:endParaRPr lang="de-AT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de-AT" dirty="0"/>
              <a:t>Bilsenkraut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de-AT" dirty="0"/>
              <a:t>Platinum </a:t>
            </a:r>
            <a:r>
              <a:rPr lang="de-AT" dirty="0" err="1"/>
              <a:t>metallicum</a:t>
            </a:r>
            <a:endParaRPr lang="de-AT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de-AT" dirty="0"/>
              <a:t>Platin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de-AT" dirty="0" err="1"/>
              <a:t>Stramonium</a:t>
            </a:r>
            <a:endParaRPr lang="de-AT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de-AT" dirty="0"/>
              <a:t>Stechapfel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641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95454"/>
          </a:xfrm>
        </p:spPr>
        <p:txBody>
          <a:bodyPr/>
          <a:lstStyle/>
          <a:p>
            <a:r>
              <a:rPr lang="de-AT" dirty="0"/>
              <a:t>      Gold                 Platin</a:t>
            </a:r>
          </a:p>
        </p:txBody>
      </p:sp>
      <p:pic>
        <p:nvPicPr>
          <p:cNvPr id="4" name="Picture 7" descr="gold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" t="2081" r="2181" b="5971"/>
          <a:stretch/>
        </p:blipFill>
        <p:spPr bwMode="auto">
          <a:xfrm>
            <a:off x="970156" y="1676400"/>
            <a:ext cx="2843561" cy="4364182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lat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167" y="1676400"/>
            <a:ext cx="4427026" cy="4364182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61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95454"/>
          </a:xfrm>
        </p:spPr>
        <p:txBody>
          <a:bodyPr/>
          <a:lstStyle/>
          <a:p>
            <a:r>
              <a:rPr lang="de-AT" dirty="0"/>
              <a:t>  Bilsenkraut         Stechapfel</a:t>
            </a:r>
          </a:p>
        </p:txBody>
      </p:sp>
      <p:pic>
        <p:nvPicPr>
          <p:cNvPr id="4" name="Picture 4" descr="Bilsenkraut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4" r="12613"/>
          <a:stretch/>
        </p:blipFill>
        <p:spPr bwMode="auto">
          <a:xfrm>
            <a:off x="521217" y="1845761"/>
            <a:ext cx="4093175" cy="3881437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techapfe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7" r="4403"/>
          <a:stretch/>
        </p:blipFill>
        <p:spPr bwMode="auto">
          <a:xfrm>
            <a:off x="4875307" y="1845761"/>
            <a:ext cx="4549698" cy="3877109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61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TRAUNKREIS VET CLINIC</a:t>
            </a:r>
          </a:p>
        </p:txBody>
      </p:sp>
      <p:sp>
        <p:nvSpPr>
          <p:cNvPr id="2170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AT"/>
              <a:t>Inappetenz Zuchtsauen</a:t>
            </a:r>
            <a:endParaRPr lang="de-DE"/>
          </a:p>
        </p:txBody>
      </p:sp>
      <p:sp>
        <p:nvSpPr>
          <p:cNvPr id="21709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77334" y="2260950"/>
            <a:ext cx="8596668" cy="3880773"/>
          </a:xfrm>
        </p:spPr>
        <p:txBody>
          <a:bodyPr/>
          <a:lstStyle/>
          <a:p>
            <a:pPr eaLnBrk="1" hangingPunct="1">
              <a:defRPr/>
            </a:pPr>
            <a:r>
              <a:rPr lang="de-AT" dirty="0" err="1"/>
              <a:t>Nux</a:t>
            </a:r>
            <a:r>
              <a:rPr lang="de-AT" dirty="0"/>
              <a:t> </a:t>
            </a:r>
            <a:r>
              <a:rPr lang="de-AT" dirty="0" err="1"/>
              <a:t>vomica</a:t>
            </a:r>
            <a:endParaRPr lang="de-AT" dirty="0"/>
          </a:p>
          <a:p>
            <a:pPr lvl="1" eaLnBrk="1" hangingPunct="1">
              <a:defRPr/>
            </a:pPr>
            <a:r>
              <a:rPr lang="de-AT" dirty="0" err="1"/>
              <a:t>Brechnuß</a:t>
            </a:r>
            <a:endParaRPr lang="de-AT" dirty="0"/>
          </a:p>
          <a:p>
            <a:pPr eaLnBrk="1" hangingPunct="1">
              <a:defRPr/>
            </a:pPr>
            <a:r>
              <a:rPr lang="de-AT" dirty="0"/>
              <a:t>Opium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146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TRAUNKREIS VET CLINIC</a:t>
            </a:r>
          </a:p>
        </p:txBody>
      </p:sp>
      <p:sp>
        <p:nvSpPr>
          <p:cNvPr id="2764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sz="4400" dirty="0"/>
              <a:t>Arzneimittelbild</a:t>
            </a:r>
            <a:endParaRPr lang="de-DE" dirty="0"/>
          </a:p>
        </p:txBody>
      </p:sp>
      <p:sp>
        <p:nvSpPr>
          <p:cNvPr id="27648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de-DE" sz="2400" dirty="0"/>
              <a:t>Arzneimittelprüfung (AMP) am Gesunden</a:t>
            </a:r>
          </a:p>
          <a:p>
            <a:pPr eaLnBrk="1" hangingPunct="1">
              <a:defRPr/>
            </a:pPr>
            <a:r>
              <a:rPr lang="de-DE" sz="2400" dirty="0"/>
              <a:t>Ergebnisse der Toxikologie</a:t>
            </a:r>
          </a:p>
          <a:p>
            <a:pPr eaLnBrk="1" hangingPunct="1">
              <a:defRPr/>
            </a:pPr>
            <a:r>
              <a:rPr lang="de-DE" sz="2400" dirty="0"/>
              <a:t>Wirkung bei bestimmten Indikationen</a:t>
            </a:r>
          </a:p>
          <a:p>
            <a:pPr eaLnBrk="1" hangingPunct="1">
              <a:defRPr/>
            </a:pPr>
            <a:endParaRPr lang="de-DE" sz="2400" dirty="0"/>
          </a:p>
          <a:p>
            <a:pPr eaLnBrk="1" hangingPunct="1">
              <a:defRPr/>
            </a:pPr>
            <a:r>
              <a:rPr lang="de-DE" sz="2400" dirty="0"/>
              <a:t>Arzneimittellehre : </a:t>
            </a:r>
            <a:r>
              <a:rPr lang="de-DE" sz="2400" dirty="0" err="1"/>
              <a:t>Materia</a:t>
            </a:r>
            <a:r>
              <a:rPr lang="de-DE" sz="2400" dirty="0"/>
              <a:t> </a:t>
            </a:r>
            <a:r>
              <a:rPr lang="de-DE" sz="2400" dirty="0" err="1"/>
              <a:t>medica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403626156"/>
      </p:ext>
    </p:extLst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95454"/>
          </a:xfrm>
        </p:spPr>
        <p:txBody>
          <a:bodyPr/>
          <a:lstStyle/>
          <a:p>
            <a:r>
              <a:rPr lang="de-AT" dirty="0"/>
              <a:t>     Opium               Brechnuss</a:t>
            </a:r>
          </a:p>
        </p:txBody>
      </p:sp>
      <p:pic>
        <p:nvPicPr>
          <p:cNvPr id="4" name="Picture 4" descr="opium_poppy_bi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665741"/>
            <a:ext cx="3808571" cy="4824192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604" y="2637413"/>
            <a:ext cx="4624186" cy="204609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465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TRAUNKREIS VET CLINIC</a:t>
            </a:r>
          </a:p>
        </p:txBody>
      </p:sp>
      <p:sp>
        <p:nvSpPr>
          <p:cNvPr id="2211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AT" dirty="0"/>
              <a:t>Fiebermittel Zuchtsauen</a:t>
            </a:r>
            <a:endParaRPr lang="de-DE" dirty="0"/>
          </a:p>
        </p:txBody>
      </p:sp>
      <p:sp>
        <p:nvSpPr>
          <p:cNvPr id="22118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77334" y="1930400"/>
            <a:ext cx="8596668" cy="3880773"/>
          </a:xfrm>
        </p:spPr>
        <p:txBody>
          <a:bodyPr/>
          <a:lstStyle/>
          <a:p>
            <a:pPr eaLnBrk="1" hangingPunct="1">
              <a:defRPr/>
            </a:pPr>
            <a:r>
              <a:rPr lang="de-AT" dirty="0" err="1"/>
              <a:t>Aconitum</a:t>
            </a:r>
            <a:r>
              <a:rPr lang="de-AT" dirty="0"/>
              <a:t> </a:t>
            </a:r>
            <a:r>
              <a:rPr lang="de-AT" dirty="0" err="1"/>
              <a:t>napellens</a:t>
            </a:r>
            <a:endParaRPr lang="de-AT" dirty="0"/>
          </a:p>
          <a:p>
            <a:pPr lvl="1" eaLnBrk="1" hangingPunct="1">
              <a:defRPr/>
            </a:pPr>
            <a:r>
              <a:rPr lang="de-AT" dirty="0"/>
              <a:t>Sturmhut</a:t>
            </a:r>
          </a:p>
          <a:p>
            <a:pPr eaLnBrk="1" hangingPunct="1">
              <a:defRPr/>
            </a:pPr>
            <a:r>
              <a:rPr lang="de-AT" dirty="0"/>
              <a:t>Belladonna</a:t>
            </a:r>
          </a:p>
          <a:p>
            <a:pPr lvl="1" eaLnBrk="1" hangingPunct="1">
              <a:defRPr/>
            </a:pPr>
            <a:r>
              <a:rPr lang="de-AT" dirty="0"/>
              <a:t>Tollkirsche</a:t>
            </a:r>
          </a:p>
          <a:p>
            <a:pPr lvl="1" eaLnBrk="1" hangingPunct="1">
              <a:defRPr/>
            </a:pPr>
            <a:endParaRPr lang="de-AT" dirty="0"/>
          </a:p>
          <a:p>
            <a:pPr eaLnBrk="1" hangingPunct="1">
              <a:defRPr/>
            </a:pPr>
            <a:r>
              <a:rPr lang="de-AT" dirty="0"/>
              <a:t>Homöopathisches Aspirin</a:t>
            </a:r>
          </a:p>
          <a:p>
            <a:pPr eaLnBrk="1" hangingPunct="1"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639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0782" y="1542352"/>
            <a:ext cx="8059738" cy="1049145"/>
          </a:xfrm>
        </p:spPr>
        <p:txBody>
          <a:bodyPr/>
          <a:lstStyle/>
          <a:p>
            <a:pPr algn="ctr">
              <a:defRPr/>
            </a:pPr>
            <a:r>
              <a:rPr lang="de-DE" altLang="de-DE" sz="4000" dirty="0"/>
              <a:t/>
            </a:r>
            <a:br>
              <a:rPr lang="de-DE" altLang="de-DE" sz="4000" dirty="0"/>
            </a:br>
            <a:r>
              <a:rPr lang="de-DE" altLang="de-DE" sz="8000" b="1" dirty="0">
                <a:solidFill>
                  <a:srgbClr val="ED3901"/>
                </a:solidFill>
              </a:rPr>
              <a:t>Homöopathie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2626" y="5561168"/>
            <a:ext cx="9036050" cy="817562"/>
          </a:xfrm>
        </p:spPr>
        <p:txBody>
          <a:bodyPr rtlCol="0">
            <a:norm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de-DE" sz="2400" dirty="0"/>
              <a:t>Dr. Martin Werner-Tutschku</a:t>
            </a:r>
          </a:p>
          <a:p>
            <a:pPr algn="ctr">
              <a:lnSpc>
                <a:spcPct val="80000"/>
              </a:lnSpc>
              <a:defRPr/>
            </a:pPr>
            <a:r>
              <a:rPr lang="de-DE" sz="2400" dirty="0"/>
              <a:t>TRAUNKREIS VET CLINIC</a:t>
            </a:r>
          </a:p>
        </p:txBody>
      </p:sp>
      <p:sp>
        <p:nvSpPr>
          <p:cNvPr id="84996" name="Text Box 6"/>
          <p:cNvSpPr txBox="1">
            <a:spLocks noChangeArrowheads="1"/>
          </p:cNvSpPr>
          <p:nvPr/>
        </p:nvSpPr>
        <p:spPr bwMode="auto">
          <a:xfrm>
            <a:off x="1026532" y="2945974"/>
            <a:ext cx="748823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de-AT" altLang="de-DE" sz="4800" dirty="0"/>
              <a:t>Atemwegserkrankungen</a:t>
            </a:r>
            <a:r>
              <a:rPr lang="de-AT" altLang="de-DE" sz="4800" b="1" dirty="0"/>
              <a:t> </a:t>
            </a:r>
            <a:r>
              <a:rPr lang="de-AT" altLang="de-DE" sz="4800" dirty="0"/>
              <a:t>homöopathisch behandeln</a:t>
            </a:r>
            <a:endParaRPr lang="de-DE" altLang="de-DE" sz="4800" dirty="0"/>
          </a:p>
        </p:txBody>
      </p:sp>
    </p:spTree>
    <p:extLst>
      <p:ext uri="{BB962C8B-B14F-4D97-AF65-F5344CB8AC3E}">
        <p14:creationId xmlns:p14="http://schemas.microsoft.com/office/powerpoint/2010/main" val="424462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95454"/>
          </a:xfrm>
        </p:spPr>
        <p:txBody>
          <a:bodyPr/>
          <a:lstStyle/>
          <a:p>
            <a:r>
              <a:rPr lang="de-AT" dirty="0"/>
              <a:t>    Husten</a:t>
            </a:r>
          </a:p>
        </p:txBody>
      </p:sp>
      <p:pic>
        <p:nvPicPr>
          <p:cNvPr id="4" name="Picture 2" descr="PMWS - Klinik (4)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6" b="16613"/>
          <a:stretch/>
        </p:blipFill>
        <p:spPr bwMode="auto">
          <a:xfrm>
            <a:off x="1393901" y="1635803"/>
            <a:ext cx="5330283" cy="4690933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76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95454"/>
          </a:xfrm>
        </p:spPr>
        <p:txBody>
          <a:bodyPr/>
          <a:lstStyle/>
          <a:p>
            <a:r>
              <a:rPr lang="de-AT" dirty="0"/>
              <a:t>  Sektion</a:t>
            </a:r>
          </a:p>
        </p:txBody>
      </p:sp>
      <p:pic>
        <p:nvPicPr>
          <p:cNvPr id="4" name="Picture 3" descr="DSC0083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3296" y="1625146"/>
            <a:ext cx="6475623" cy="4856718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98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677334" y="609600"/>
            <a:ext cx="8596668" cy="91811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dirty="0"/>
              <a:t>Atemwegserkrankung ( Husten) 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334" y="1892960"/>
            <a:ext cx="8596668" cy="38807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</a:pPr>
            <a:r>
              <a:rPr lang="de-DE" altLang="de-DE" sz="2800" b="0" dirty="0"/>
              <a:t>bakterielle und virale Mischinfektionen. </a:t>
            </a:r>
          </a:p>
          <a:p>
            <a:pPr>
              <a:lnSpc>
                <a:spcPct val="80000"/>
              </a:lnSpc>
            </a:pPr>
            <a:r>
              <a:rPr lang="de-DE" altLang="de-DE" sz="2800" b="0" dirty="0"/>
              <a:t>Meist betreffen diese Krankheitseinbrüche ganze Tiergruppen. </a:t>
            </a:r>
          </a:p>
          <a:p>
            <a:pPr>
              <a:lnSpc>
                <a:spcPct val="80000"/>
              </a:lnSpc>
            </a:pPr>
            <a:r>
              <a:rPr lang="de-DE" altLang="de-DE" sz="2800" b="0" dirty="0"/>
              <a:t>erhöhte Anzahl von kümmernden Ferkeln. </a:t>
            </a:r>
          </a:p>
          <a:p>
            <a:pPr>
              <a:lnSpc>
                <a:spcPct val="80000"/>
              </a:lnSpc>
            </a:pPr>
            <a:r>
              <a:rPr lang="de-DE" altLang="de-DE" sz="2800" b="0" dirty="0"/>
              <a:t>Wird mit der Behandlung zu lange gewartet entwickelt sich aus einem gewöhnlichen Husten chronische Lungenentzündungen die sehr schwer therapierbar sind. </a:t>
            </a:r>
          </a:p>
          <a:p>
            <a:pPr>
              <a:lnSpc>
                <a:spcPct val="80000"/>
              </a:lnSpc>
            </a:pPr>
            <a:r>
              <a:rPr lang="de-DE" altLang="de-DE" sz="2800" b="0" dirty="0"/>
              <a:t>Suboptimale Haltungsbedingungen wie Überbelegung, Hygienemängel und schlechtes Stallklima vermeiden. </a:t>
            </a:r>
          </a:p>
        </p:txBody>
      </p:sp>
    </p:spTree>
    <p:extLst>
      <p:ext uri="{BB962C8B-B14F-4D97-AF65-F5344CB8AC3E}">
        <p14:creationId xmlns:p14="http://schemas.microsoft.com/office/powerpoint/2010/main" val="14620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TRAUNKREIS VET CLINIC</a:t>
            </a:r>
          </a:p>
        </p:txBody>
      </p:sp>
      <p:sp>
        <p:nvSpPr>
          <p:cNvPr id="1986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77334" y="609600"/>
            <a:ext cx="8596668" cy="929268"/>
          </a:xfrm>
        </p:spPr>
        <p:txBody>
          <a:bodyPr/>
          <a:lstStyle/>
          <a:p>
            <a:pPr eaLnBrk="1" hangingPunct="1">
              <a:defRPr/>
            </a:pPr>
            <a:r>
              <a:rPr lang="de-AT" dirty="0"/>
              <a:t>Atemwegserkrankungen</a:t>
            </a:r>
            <a:endParaRPr lang="de-DE" dirty="0"/>
          </a:p>
        </p:txBody>
      </p:sp>
      <p:sp>
        <p:nvSpPr>
          <p:cNvPr id="19865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77334" y="1849728"/>
            <a:ext cx="8596668" cy="388077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de-AT" dirty="0"/>
              <a:t>Trockener Husten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de-AT" dirty="0"/>
              <a:t>Belladonna (Tollkirsche)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de-AT" dirty="0"/>
              <a:t>Bellender Husten, Fieber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de-AT" dirty="0" err="1"/>
              <a:t>Aconitum</a:t>
            </a:r>
            <a:r>
              <a:rPr lang="de-AT" dirty="0"/>
              <a:t> (Sturmhut)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de-AT" dirty="0"/>
              <a:t>Erstes Mittel, plötzlicher Verlauf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de-AT" dirty="0" err="1"/>
              <a:t>Bryonia</a:t>
            </a:r>
            <a:r>
              <a:rPr lang="de-AT" dirty="0"/>
              <a:t> (Zaunrübe)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de-AT" dirty="0"/>
              <a:t>Schmerzhafter Husten, Gelenkserkrankungen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de-AT" dirty="0"/>
              <a:t>Spongia (Meerschwamm)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de-AT" dirty="0"/>
              <a:t>Chronischer Husten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91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TRAUNKREIS VET CLINIC</a:t>
            </a:r>
          </a:p>
        </p:txBody>
      </p:sp>
      <p:sp>
        <p:nvSpPr>
          <p:cNvPr id="1996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77334" y="609600"/>
            <a:ext cx="8596668" cy="906966"/>
          </a:xfrm>
        </p:spPr>
        <p:txBody>
          <a:bodyPr/>
          <a:lstStyle/>
          <a:p>
            <a:pPr eaLnBrk="1" hangingPunct="1">
              <a:defRPr/>
            </a:pPr>
            <a:r>
              <a:rPr lang="de-AT" dirty="0"/>
              <a:t>Atemwegserkrankungen</a:t>
            </a:r>
            <a:endParaRPr lang="de-DE" dirty="0"/>
          </a:p>
        </p:txBody>
      </p:sp>
      <p:sp>
        <p:nvSpPr>
          <p:cNvPr id="19968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77334" y="1838577"/>
            <a:ext cx="8596668" cy="3880773"/>
          </a:xfrm>
        </p:spPr>
        <p:txBody>
          <a:bodyPr/>
          <a:lstStyle/>
          <a:p>
            <a:pPr eaLnBrk="1" hangingPunct="1">
              <a:defRPr/>
            </a:pPr>
            <a:r>
              <a:rPr lang="de-AT" dirty="0"/>
              <a:t>Feuchter Husten </a:t>
            </a:r>
          </a:p>
          <a:p>
            <a:pPr lvl="1" eaLnBrk="1" hangingPunct="1">
              <a:defRPr/>
            </a:pPr>
            <a:r>
              <a:rPr lang="de-AT" dirty="0" err="1"/>
              <a:t>Drosera</a:t>
            </a:r>
            <a:r>
              <a:rPr lang="de-AT" dirty="0"/>
              <a:t> (Sonnentau)</a:t>
            </a:r>
          </a:p>
          <a:p>
            <a:pPr lvl="2" eaLnBrk="1" hangingPunct="1">
              <a:defRPr/>
            </a:pPr>
            <a:r>
              <a:rPr lang="de-AT" dirty="0"/>
              <a:t>Hundesitzige Stellung</a:t>
            </a:r>
          </a:p>
          <a:p>
            <a:pPr lvl="1" eaLnBrk="1" hangingPunct="1">
              <a:defRPr/>
            </a:pPr>
            <a:r>
              <a:rPr lang="de-AT" dirty="0"/>
              <a:t>Kalium </a:t>
            </a:r>
            <a:r>
              <a:rPr lang="de-AT" dirty="0" err="1"/>
              <a:t>jodatum</a:t>
            </a:r>
            <a:endParaRPr lang="de-AT" dirty="0"/>
          </a:p>
          <a:p>
            <a:pPr lvl="2" eaLnBrk="1" hangingPunct="1">
              <a:defRPr/>
            </a:pPr>
            <a:r>
              <a:rPr lang="de-AT" dirty="0"/>
              <a:t>Hartnäckiger Husten</a:t>
            </a:r>
          </a:p>
          <a:p>
            <a:pPr lvl="1" eaLnBrk="1" hangingPunct="1">
              <a:defRPr/>
            </a:pPr>
            <a:r>
              <a:rPr lang="de-AT" dirty="0"/>
              <a:t>Kalium </a:t>
            </a:r>
            <a:r>
              <a:rPr lang="de-AT" dirty="0" err="1"/>
              <a:t>bichromatum</a:t>
            </a:r>
            <a:endParaRPr lang="de-AT" dirty="0"/>
          </a:p>
          <a:p>
            <a:pPr lvl="2" eaLnBrk="1" hangingPunct="1">
              <a:defRPr/>
            </a:pPr>
            <a:r>
              <a:rPr lang="de-AT" dirty="0"/>
              <a:t>Heiserer Husten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033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/>
              <a:t>Atemwegserkrankung ( Husten)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334" y="1583473"/>
            <a:ext cx="8596668" cy="4917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e-DE" altLang="de-DE" sz="2400" dirty="0" err="1"/>
              <a:t>Aconitum</a:t>
            </a:r>
            <a:r>
              <a:rPr lang="de-DE" altLang="de-DE" sz="2400" dirty="0"/>
              <a:t> </a:t>
            </a:r>
            <a:r>
              <a:rPr lang="de-DE" altLang="de-DE" sz="2400" dirty="0" err="1"/>
              <a:t>napellus</a:t>
            </a:r>
            <a:endParaRPr lang="de-DE" altLang="de-DE" sz="2400" dirty="0"/>
          </a:p>
          <a:p>
            <a:pPr lvl="1">
              <a:lnSpc>
                <a:spcPct val="90000"/>
              </a:lnSpc>
            </a:pPr>
            <a:r>
              <a:rPr lang="de-DE" altLang="de-DE" sz="2000" dirty="0"/>
              <a:t>Blauer Eisenhut</a:t>
            </a:r>
          </a:p>
          <a:p>
            <a:pPr lvl="1">
              <a:lnSpc>
                <a:spcPct val="90000"/>
              </a:lnSpc>
            </a:pPr>
            <a:r>
              <a:rPr lang="de-DE" altLang="de-DE" sz="2000" dirty="0"/>
              <a:t>Schneller Krankheitsverlauf</a:t>
            </a:r>
          </a:p>
          <a:p>
            <a:pPr lvl="1">
              <a:lnSpc>
                <a:spcPct val="90000"/>
              </a:lnSpc>
            </a:pPr>
            <a:r>
              <a:rPr lang="de-DE" altLang="de-DE" sz="2000" dirty="0"/>
              <a:t>Fieber</a:t>
            </a:r>
          </a:p>
          <a:p>
            <a:pPr lvl="1">
              <a:lnSpc>
                <a:spcPct val="90000"/>
              </a:lnSpc>
            </a:pPr>
            <a:r>
              <a:rPr lang="de-DE" altLang="de-DE" sz="2000" dirty="0"/>
              <a:t>Grippaler Infekt</a:t>
            </a:r>
          </a:p>
          <a:p>
            <a:pPr lvl="1">
              <a:lnSpc>
                <a:spcPct val="90000"/>
              </a:lnSpc>
            </a:pPr>
            <a:r>
              <a:rPr lang="de-DE" altLang="de-DE" sz="2000" dirty="0"/>
              <a:t>Starke Temperaturschwankungen</a:t>
            </a:r>
          </a:p>
          <a:p>
            <a:pPr>
              <a:lnSpc>
                <a:spcPct val="90000"/>
              </a:lnSpc>
            </a:pPr>
            <a:r>
              <a:rPr lang="de-DE" altLang="de-DE" sz="2400" dirty="0"/>
              <a:t>Belladonna</a:t>
            </a:r>
          </a:p>
          <a:p>
            <a:pPr lvl="1">
              <a:lnSpc>
                <a:spcPct val="90000"/>
              </a:lnSpc>
            </a:pPr>
            <a:r>
              <a:rPr lang="de-DE" altLang="de-DE" sz="2000" dirty="0"/>
              <a:t>Tollkirsche</a:t>
            </a:r>
          </a:p>
          <a:p>
            <a:pPr lvl="1">
              <a:lnSpc>
                <a:spcPct val="90000"/>
              </a:lnSpc>
            </a:pPr>
            <a:r>
              <a:rPr lang="de-DE" altLang="de-DE" sz="2000" dirty="0"/>
              <a:t>Fieberhafte Infektion</a:t>
            </a:r>
          </a:p>
          <a:p>
            <a:pPr lvl="1">
              <a:lnSpc>
                <a:spcPct val="90000"/>
              </a:lnSpc>
            </a:pPr>
            <a:r>
              <a:rPr lang="de-DE" altLang="de-DE" sz="2000" dirty="0"/>
              <a:t>Akute Erkrankung</a:t>
            </a:r>
          </a:p>
          <a:p>
            <a:pPr lvl="1">
              <a:lnSpc>
                <a:spcPct val="90000"/>
              </a:lnSpc>
            </a:pPr>
            <a:r>
              <a:rPr lang="de-DE" altLang="de-DE" sz="2000" dirty="0"/>
              <a:t>Unruhe</a:t>
            </a:r>
          </a:p>
          <a:p>
            <a:pPr lvl="1">
              <a:lnSpc>
                <a:spcPct val="90000"/>
              </a:lnSpc>
            </a:pPr>
            <a:r>
              <a:rPr lang="de-DE" altLang="de-DE" sz="2000" dirty="0"/>
              <a:t>Gerötete Schleimhäute</a:t>
            </a:r>
          </a:p>
        </p:txBody>
      </p:sp>
    </p:spTree>
    <p:extLst>
      <p:ext uri="{BB962C8B-B14F-4D97-AF65-F5344CB8AC3E}">
        <p14:creationId xmlns:p14="http://schemas.microsoft.com/office/powerpoint/2010/main" val="298761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95454"/>
          </a:xfrm>
        </p:spPr>
        <p:txBody>
          <a:bodyPr/>
          <a:lstStyle/>
          <a:p>
            <a:r>
              <a:rPr lang="de-AT" dirty="0"/>
              <a:t>   Eisenhut           Tollkirsche</a:t>
            </a:r>
          </a:p>
        </p:txBody>
      </p:sp>
      <p:pic>
        <p:nvPicPr>
          <p:cNvPr id="4" name="Picture 2" descr="300px-Blauer_Eisenhut_Dolomiten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8" t="6845" r="5746" b="5671"/>
          <a:stretch/>
        </p:blipFill>
        <p:spPr bwMode="auto">
          <a:xfrm>
            <a:off x="677334" y="1836496"/>
            <a:ext cx="3401122" cy="4583433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Atropa_bella-donna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581" y="1836497"/>
            <a:ext cx="4880422" cy="3721777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30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r>
              <a:rPr lang="de-AT" altLang="de-DE" sz="4400" dirty="0" err="1">
                <a:effectLst/>
              </a:rPr>
              <a:t>Materia</a:t>
            </a:r>
            <a:r>
              <a:rPr lang="de-AT" altLang="de-DE" sz="4400" dirty="0">
                <a:effectLst/>
              </a:rPr>
              <a:t> </a:t>
            </a:r>
            <a:r>
              <a:rPr lang="de-AT" altLang="de-DE" sz="4400" dirty="0" err="1">
                <a:effectLst/>
              </a:rPr>
              <a:t>medica</a:t>
            </a:r>
            <a:endParaRPr lang="de-DE" altLang="de-DE" sz="4400" dirty="0">
              <a:effectLst/>
            </a:endParaRPr>
          </a:p>
        </p:txBody>
      </p:sp>
      <p:pic>
        <p:nvPicPr>
          <p:cNvPr id="13315" name="Picture 4" descr="materia_medica_1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1844675"/>
            <a:ext cx="6481762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5000241"/>
      </p:ext>
    </p:extLst>
  </p:cSld>
  <p:clrMapOvr>
    <a:masterClrMapping/>
  </p:clrMapOvr>
  <p:transition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/>
              <a:t>Atemwegserkrankung ( Husten) 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334" y="1930400"/>
            <a:ext cx="8596668" cy="38807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de-DE" altLang="de-DE" sz="2800" dirty="0" err="1"/>
              <a:t>Bryonia</a:t>
            </a:r>
            <a:endParaRPr lang="de-DE" altLang="de-DE" sz="2800" dirty="0"/>
          </a:p>
          <a:p>
            <a:pPr lvl="1">
              <a:lnSpc>
                <a:spcPct val="90000"/>
              </a:lnSpc>
            </a:pPr>
            <a:r>
              <a:rPr lang="de-DE" altLang="de-DE" sz="2400" dirty="0"/>
              <a:t>Zaunrübe</a:t>
            </a:r>
          </a:p>
          <a:p>
            <a:pPr lvl="1">
              <a:lnSpc>
                <a:spcPct val="90000"/>
              </a:lnSpc>
            </a:pPr>
            <a:r>
              <a:rPr lang="de-DE" altLang="de-DE" sz="2400" dirty="0"/>
              <a:t>Seröser, schleimiger </a:t>
            </a:r>
            <a:r>
              <a:rPr lang="de-DE" altLang="de-DE" sz="2400" dirty="0" err="1"/>
              <a:t>Nasenausfluß</a:t>
            </a:r>
            <a:endParaRPr lang="de-DE" altLang="de-DE" sz="2400" dirty="0"/>
          </a:p>
          <a:p>
            <a:pPr lvl="1">
              <a:lnSpc>
                <a:spcPct val="90000"/>
              </a:lnSpc>
            </a:pPr>
            <a:r>
              <a:rPr lang="de-DE" altLang="de-DE" sz="2400" dirty="0"/>
              <a:t>Akute Bronchitis</a:t>
            </a:r>
          </a:p>
          <a:p>
            <a:pPr lvl="1">
              <a:lnSpc>
                <a:spcPct val="90000"/>
              </a:lnSpc>
            </a:pPr>
            <a:r>
              <a:rPr lang="de-DE" altLang="de-DE" sz="2400" dirty="0"/>
              <a:t>Schmerzhafte Atmung</a:t>
            </a:r>
          </a:p>
          <a:p>
            <a:pPr>
              <a:lnSpc>
                <a:spcPct val="90000"/>
              </a:lnSpc>
            </a:pPr>
            <a:r>
              <a:rPr lang="de-DE" altLang="de-DE" sz="2800" dirty="0" err="1"/>
              <a:t>Drosera</a:t>
            </a:r>
            <a:r>
              <a:rPr lang="de-DE" altLang="de-DE" sz="2800" dirty="0"/>
              <a:t> </a:t>
            </a:r>
            <a:r>
              <a:rPr lang="de-DE" altLang="de-DE" sz="2800" dirty="0" err="1"/>
              <a:t>rotundifolia</a:t>
            </a:r>
            <a:endParaRPr lang="de-DE" altLang="de-DE" sz="2800" dirty="0"/>
          </a:p>
          <a:p>
            <a:pPr lvl="1">
              <a:lnSpc>
                <a:spcPct val="90000"/>
              </a:lnSpc>
            </a:pPr>
            <a:r>
              <a:rPr lang="de-DE" altLang="de-DE" sz="2400" dirty="0"/>
              <a:t>Sonnentau</a:t>
            </a:r>
          </a:p>
          <a:p>
            <a:pPr lvl="1">
              <a:lnSpc>
                <a:spcPct val="90000"/>
              </a:lnSpc>
            </a:pPr>
            <a:r>
              <a:rPr lang="de-DE" altLang="de-DE" sz="2400" dirty="0"/>
              <a:t>Bellender Husten</a:t>
            </a:r>
          </a:p>
          <a:p>
            <a:pPr lvl="1">
              <a:lnSpc>
                <a:spcPct val="90000"/>
              </a:lnSpc>
            </a:pPr>
            <a:r>
              <a:rPr lang="de-DE" altLang="de-DE" sz="2400" dirty="0"/>
              <a:t>Anfallweiser Husten</a:t>
            </a:r>
          </a:p>
          <a:p>
            <a:pPr lvl="1">
              <a:lnSpc>
                <a:spcPct val="90000"/>
              </a:lnSpc>
            </a:pPr>
            <a:r>
              <a:rPr lang="de-DE" altLang="de-DE" sz="2400" dirty="0"/>
              <a:t>Lungenentzündung </a:t>
            </a:r>
          </a:p>
        </p:txBody>
      </p:sp>
    </p:spTree>
    <p:extLst>
      <p:ext uri="{BB962C8B-B14F-4D97-AF65-F5344CB8AC3E}">
        <p14:creationId xmlns:p14="http://schemas.microsoft.com/office/powerpoint/2010/main" val="120041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95454"/>
          </a:xfrm>
        </p:spPr>
        <p:txBody>
          <a:bodyPr/>
          <a:lstStyle/>
          <a:p>
            <a:r>
              <a:rPr lang="de-AT" dirty="0"/>
              <a:t>    Sonnentau             Zaunrübe</a:t>
            </a:r>
          </a:p>
        </p:txBody>
      </p:sp>
      <p:pic>
        <p:nvPicPr>
          <p:cNvPr id="4" name="Picture 2" descr="800px-Zaunrueb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r="19601"/>
          <a:stretch/>
        </p:blipFill>
        <p:spPr bwMode="auto">
          <a:xfrm>
            <a:off x="5564458" y="2002409"/>
            <a:ext cx="4137103" cy="3333549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674px-Drosera_rotundfol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18764" r="6539"/>
          <a:stretch/>
        </p:blipFill>
        <p:spPr bwMode="auto">
          <a:xfrm>
            <a:off x="454310" y="2002409"/>
            <a:ext cx="4852086" cy="4097308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25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677334" y="609600"/>
            <a:ext cx="8596668" cy="10853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dirty="0"/>
              <a:t>Atemwegserkrankung ( Husten)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334" y="1937564"/>
            <a:ext cx="8596668" cy="38807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20000"/>
          </a:bodyPr>
          <a:lstStyle/>
          <a:p>
            <a:r>
              <a:rPr lang="de-DE" altLang="de-DE" sz="2800" dirty="0"/>
              <a:t>Spongia</a:t>
            </a:r>
          </a:p>
          <a:p>
            <a:pPr lvl="1"/>
            <a:r>
              <a:rPr lang="de-DE" altLang="de-DE" sz="2400" dirty="0"/>
              <a:t>Badeschwamm</a:t>
            </a:r>
          </a:p>
          <a:p>
            <a:pPr lvl="1"/>
            <a:r>
              <a:rPr lang="de-DE" altLang="de-DE" sz="2400" dirty="0"/>
              <a:t>Leichter chronischer Husten</a:t>
            </a:r>
          </a:p>
          <a:p>
            <a:pPr lvl="1"/>
            <a:r>
              <a:rPr lang="de-DE" altLang="de-DE" sz="2400" dirty="0"/>
              <a:t>Futter und Wasseraufnahme normal</a:t>
            </a:r>
          </a:p>
          <a:p>
            <a:r>
              <a:rPr lang="de-DE" altLang="de-DE" sz="2800" dirty="0" err="1"/>
              <a:t>Phosphorus</a:t>
            </a:r>
            <a:endParaRPr lang="de-DE" altLang="de-DE" sz="2800" dirty="0"/>
          </a:p>
          <a:p>
            <a:pPr lvl="1"/>
            <a:r>
              <a:rPr lang="de-DE" altLang="de-DE" sz="2400" dirty="0"/>
              <a:t>Gelber Phosphor</a:t>
            </a:r>
          </a:p>
          <a:p>
            <a:pPr lvl="1"/>
            <a:r>
              <a:rPr lang="de-DE" altLang="de-DE" sz="2400" dirty="0"/>
              <a:t>Schmerzhafter Husten</a:t>
            </a:r>
          </a:p>
          <a:p>
            <a:pPr lvl="1"/>
            <a:r>
              <a:rPr lang="de-DE" altLang="de-DE" sz="2400" dirty="0"/>
              <a:t>Bronchitis</a:t>
            </a:r>
          </a:p>
          <a:p>
            <a:pPr lvl="1"/>
            <a:r>
              <a:rPr lang="de-DE" altLang="de-DE" sz="2400" dirty="0"/>
              <a:t>Lungenentzündung</a:t>
            </a:r>
          </a:p>
        </p:txBody>
      </p:sp>
    </p:spTree>
    <p:extLst>
      <p:ext uri="{BB962C8B-B14F-4D97-AF65-F5344CB8AC3E}">
        <p14:creationId xmlns:p14="http://schemas.microsoft.com/office/powerpoint/2010/main" val="234739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77334" y="609600"/>
            <a:ext cx="8596668" cy="9069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dirty="0"/>
              <a:t>Atemwegserkrankung ( Husten)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334" y="1926414"/>
            <a:ext cx="8596668" cy="38807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20000"/>
          </a:bodyPr>
          <a:lstStyle/>
          <a:p>
            <a:pPr marL="533400" indent="-533400">
              <a:lnSpc>
                <a:spcPct val="90000"/>
              </a:lnSpc>
            </a:pPr>
            <a:r>
              <a:rPr lang="de-DE" altLang="de-DE" sz="2800" dirty="0"/>
              <a:t>Ammonium </a:t>
            </a:r>
            <a:r>
              <a:rPr lang="de-DE" altLang="de-DE" sz="2800" dirty="0" err="1"/>
              <a:t>jodatum</a:t>
            </a:r>
            <a:endParaRPr lang="de-DE" altLang="de-DE" sz="2800" dirty="0"/>
          </a:p>
          <a:p>
            <a:pPr marL="914400" lvl="1" indent="-457200">
              <a:lnSpc>
                <a:spcPct val="90000"/>
              </a:lnSpc>
            </a:pPr>
            <a:r>
              <a:rPr lang="de-DE" altLang="de-DE" sz="2400" dirty="0"/>
              <a:t>Ammoniumjodid</a:t>
            </a:r>
          </a:p>
          <a:p>
            <a:pPr marL="914400" lvl="1" indent="-457200">
              <a:lnSpc>
                <a:spcPct val="90000"/>
              </a:lnSpc>
            </a:pPr>
            <a:r>
              <a:rPr lang="de-DE" altLang="de-DE" sz="2400" dirty="0"/>
              <a:t>Akute Bronchitis</a:t>
            </a:r>
          </a:p>
          <a:p>
            <a:pPr marL="914400" lvl="1" indent="-457200">
              <a:lnSpc>
                <a:spcPct val="90000"/>
              </a:lnSpc>
            </a:pPr>
            <a:r>
              <a:rPr lang="de-DE" altLang="de-DE" sz="2400" dirty="0"/>
              <a:t>Starke Hustenanfälle</a:t>
            </a:r>
          </a:p>
          <a:p>
            <a:pPr marL="914400" lvl="1" indent="-457200">
              <a:lnSpc>
                <a:spcPct val="90000"/>
              </a:lnSpc>
            </a:pPr>
            <a:r>
              <a:rPr lang="de-DE" altLang="de-DE" sz="2400" dirty="0"/>
              <a:t>Schlechtes Stallklima</a:t>
            </a:r>
          </a:p>
          <a:p>
            <a:pPr marL="533400" indent="-533400">
              <a:lnSpc>
                <a:spcPct val="90000"/>
              </a:lnSpc>
            </a:pPr>
            <a:r>
              <a:rPr lang="de-DE" altLang="de-DE" sz="2800" dirty="0"/>
              <a:t>Kalium </a:t>
            </a:r>
            <a:r>
              <a:rPr lang="de-DE" altLang="de-DE" sz="2800" dirty="0" err="1"/>
              <a:t>jodatum</a:t>
            </a:r>
            <a:endParaRPr lang="de-DE" altLang="de-DE" sz="2800" dirty="0"/>
          </a:p>
          <a:p>
            <a:pPr marL="914400" lvl="1" indent="-457200">
              <a:lnSpc>
                <a:spcPct val="90000"/>
              </a:lnSpc>
            </a:pPr>
            <a:r>
              <a:rPr lang="de-DE" altLang="de-DE" sz="2400" dirty="0"/>
              <a:t>Kaliumjodid</a:t>
            </a:r>
          </a:p>
          <a:p>
            <a:pPr marL="914400" lvl="1" indent="-457200">
              <a:lnSpc>
                <a:spcPct val="90000"/>
              </a:lnSpc>
            </a:pPr>
            <a:r>
              <a:rPr lang="de-DE" altLang="de-DE" sz="2400" dirty="0"/>
              <a:t>Grippaler Infekt</a:t>
            </a:r>
          </a:p>
          <a:p>
            <a:pPr marL="914400" lvl="1" indent="-457200">
              <a:lnSpc>
                <a:spcPct val="90000"/>
              </a:lnSpc>
            </a:pPr>
            <a:r>
              <a:rPr lang="de-DE" altLang="de-DE" sz="2400" dirty="0"/>
              <a:t>Heftiger Husten</a:t>
            </a:r>
          </a:p>
          <a:p>
            <a:pPr marL="914400" lvl="1" indent="-457200">
              <a:lnSpc>
                <a:spcPct val="90000"/>
              </a:lnSpc>
            </a:pPr>
            <a:r>
              <a:rPr lang="de-DE" altLang="de-DE" sz="2400" dirty="0"/>
              <a:t>Lungenentzündung</a:t>
            </a:r>
          </a:p>
        </p:txBody>
      </p:sp>
    </p:spTree>
    <p:extLst>
      <p:ext uri="{BB962C8B-B14F-4D97-AF65-F5344CB8AC3E}">
        <p14:creationId xmlns:p14="http://schemas.microsoft.com/office/powerpoint/2010/main" val="158337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/>
              <a:t>Atemwegserkrankung ( Husten)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334" y="1759145"/>
            <a:ext cx="8596668" cy="38807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AT" altLang="de-DE" sz="2800" dirty="0"/>
              <a:t>Dosierungsempfehlung: </a:t>
            </a:r>
            <a:endParaRPr lang="de-DE" altLang="de-DE" sz="2800" dirty="0"/>
          </a:p>
          <a:p>
            <a:pPr lvl="1"/>
            <a:r>
              <a:rPr lang="de-DE" altLang="de-DE" sz="2400" dirty="0"/>
              <a:t>Husten (bewährte Indikation): </a:t>
            </a:r>
            <a:r>
              <a:rPr lang="de-DE" altLang="de-DE" sz="2400" dirty="0" err="1"/>
              <a:t>Aconitum</a:t>
            </a:r>
            <a:r>
              <a:rPr lang="de-DE" altLang="de-DE" sz="2400" dirty="0"/>
              <a:t> D6, Belladonna D6, Spongia D30 als Komplexpräparat </a:t>
            </a:r>
            <a:br>
              <a:rPr lang="de-DE" altLang="de-DE" sz="2400" dirty="0"/>
            </a:br>
            <a:r>
              <a:rPr lang="de-DE" altLang="de-DE" sz="2400" dirty="0"/>
              <a:t>2 ml pro Ferkel in einer Wasserschale oder direkt in den Mund eingeben.</a:t>
            </a:r>
          </a:p>
          <a:p>
            <a:pPr lvl="1"/>
            <a:r>
              <a:rPr lang="de-DE" altLang="de-DE" sz="2400" dirty="0" err="1"/>
              <a:t>Hämophilus</a:t>
            </a:r>
            <a:r>
              <a:rPr lang="de-DE" altLang="de-DE" sz="2400" dirty="0"/>
              <a:t> </a:t>
            </a:r>
            <a:r>
              <a:rPr lang="de-DE" altLang="de-DE" sz="2400" dirty="0" err="1"/>
              <a:t>parasuis</a:t>
            </a:r>
            <a:r>
              <a:rPr lang="de-DE" altLang="de-DE" sz="2400" dirty="0"/>
              <a:t> (</a:t>
            </a:r>
            <a:r>
              <a:rPr lang="de-DE" altLang="de-DE" sz="2400" dirty="0" err="1"/>
              <a:t>Glässersche</a:t>
            </a:r>
            <a:r>
              <a:rPr lang="de-DE" altLang="de-DE" sz="2400" dirty="0"/>
              <a:t> Krankheit): Belladonna D6, </a:t>
            </a:r>
            <a:r>
              <a:rPr lang="de-DE" altLang="de-DE" sz="2400" dirty="0" err="1"/>
              <a:t>Bryonia</a:t>
            </a:r>
            <a:r>
              <a:rPr lang="de-DE" altLang="de-DE" sz="2400" dirty="0"/>
              <a:t> D30, </a:t>
            </a:r>
            <a:r>
              <a:rPr lang="de-DE" altLang="de-DE" sz="2400" dirty="0" err="1"/>
              <a:t>Drosera</a:t>
            </a:r>
            <a:r>
              <a:rPr lang="de-DE" altLang="de-DE" sz="2400" dirty="0"/>
              <a:t> D6 als Komplexpräparat 2 ml pro Ferkel in einer Wasserschale oder direkt in den Mund eingeben.</a:t>
            </a:r>
          </a:p>
        </p:txBody>
      </p:sp>
    </p:spTree>
    <p:extLst>
      <p:ext uri="{BB962C8B-B14F-4D97-AF65-F5344CB8AC3E}">
        <p14:creationId xmlns:p14="http://schemas.microsoft.com/office/powerpoint/2010/main" val="206794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921834" y="723978"/>
            <a:ext cx="8686800" cy="859495"/>
          </a:xfrm>
        </p:spPr>
        <p:txBody>
          <a:bodyPr/>
          <a:lstStyle/>
          <a:p>
            <a:pPr>
              <a:defRPr/>
            </a:pPr>
            <a:r>
              <a:rPr lang="de-AT" altLang="de-DE" dirty="0"/>
              <a:t>Behandlungsempfehlungen</a:t>
            </a:r>
            <a:endParaRPr lang="de-DE" altLang="de-DE" dirty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>
              <a:defRPr/>
            </a:pPr>
            <a:r>
              <a:rPr lang="de-AT" altLang="de-DE" sz="3200" dirty="0"/>
              <a:t>Grippaler Infekt</a:t>
            </a:r>
          </a:p>
          <a:p>
            <a:pPr lvl="2">
              <a:defRPr/>
            </a:pPr>
            <a:r>
              <a:rPr lang="de-AT" altLang="de-DE" sz="2400" dirty="0" err="1"/>
              <a:t>Aconitum</a:t>
            </a:r>
            <a:r>
              <a:rPr lang="de-AT" altLang="de-DE" sz="2400" dirty="0"/>
              <a:t> D6</a:t>
            </a:r>
          </a:p>
          <a:p>
            <a:pPr lvl="2">
              <a:defRPr/>
            </a:pPr>
            <a:r>
              <a:rPr lang="de-AT" altLang="de-DE" sz="2400" dirty="0"/>
              <a:t>Belladonna D6</a:t>
            </a:r>
          </a:p>
          <a:p>
            <a:pPr lvl="2">
              <a:defRPr/>
            </a:pPr>
            <a:r>
              <a:rPr lang="de-AT" altLang="de-DE" sz="2400" dirty="0"/>
              <a:t>Komplexpräparat</a:t>
            </a:r>
          </a:p>
          <a:p>
            <a:pPr lvl="2">
              <a:defRPr/>
            </a:pPr>
            <a:r>
              <a:rPr lang="de-AT" altLang="de-DE" sz="2400" dirty="0"/>
              <a:t>5 ml</a:t>
            </a:r>
          </a:p>
          <a:p>
            <a:pPr lvl="2">
              <a:defRPr/>
            </a:pPr>
            <a:endParaRPr lang="de-AT" altLang="de-DE" dirty="0"/>
          </a:p>
          <a:p>
            <a:pPr lvl="2">
              <a:buFontTx/>
              <a:buNone/>
              <a:defRPr/>
            </a:pPr>
            <a:endParaRPr lang="de-AT" alt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TRAUNKREIS VET CLINIC</a:t>
            </a:r>
          </a:p>
        </p:txBody>
      </p:sp>
    </p:spTree>
    <p:extLst>
      <p:ext uri="{BB962C8B-B14F-4D97-AF65-F5344CB8AC3E}">
        <p14:creationId xmlns:p14="http://schemas.microsoft.com/office/powerpoint/2010/main" val="188123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832625" y="634769"/>
            <a:ext cx="8686800" cy="1049065"/>
          </a:xfrm>
        </p:spPr>
        <p:txBody>
          <a:bodyPr/>
          <a:lstStyle/>
          <a:p>
            <a:pPr>
              <a:defRPr/>
            </a:pPr>
            <a:r>
              <a:rPr lang="de-AT" altLang="de-DE" dirty="0"/>
              <a:t>Behandlungsempfehlungen</a:t>
            </a:r>
            <a:endParaRPr lang="de-DE" altLang="de-DE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defRPr/>
            </a:pPr>
            <a:r>
              <a:rPr lang="de-AT" altLang="de-DE" sz="3200" dirty="0"/>
              <a:t>Akute Grippe</a:t>
            </a:r>
          </a:p>
          <a:p>
            <a:pPr lvl="2">
              <a:defRPr/>
            </a:pPr>
            <a:r>
              <a:rPr lang="de-AT" altLang="de-DE" sz="2400" dirty="0" err="1"/>
              <a:t>Influenzinum</a:t>
            </a:r>
            <a:r>
              <a:rPr lang="de-AT" altLang="de-DE" sz="2400" dirty="0"/>
              <a:t> D200</a:t>
            </a:r>
          </a:p>
          <a:p>
            <a:pPr lvl="2">
              <a:defRPr/>
            </a:pPr>
            <a:r>
              <a:rPr lang="de-AT" altLang="de-DE" sz="2400" dirty="0" err="1"/>
              <a:t>Gelsemium</a:t>
            </a:r>
            <a:r>
              <a:rPr lang="de-AT" altLang="de-DE" sz="2400" dirty="0"/>
              <a:t> D30</a:t>
            </a:r>
          </a:p>
          <a:p>
            <a:pPr lvl="2">
              <a:defRPr/>
            </a:pPr>
            <a:r>
              <a:rPr lang="de-AT" altLang="de-DE" sz="2400" dirty="0" err="1"/>
              <a:t>Glonoinum</a:t>
            </a:r>
            <a:r>
              <a:rPr lang="de-AT" altLang="de-DE" sz="2400" dirty="0"/>
              <a:t> D6</a:t>
            </a:r>
          </a:p>
          <a:p>
            <a:pPr lvl="2">
              <a:defRPr/>
            </a:pPr>
            <a:r>
              <a:rPr lang="de-AT" altLang="de-DE" sz="2400" dirty="0"/>
              <a:t>Komplexpräparat</a:t>
            </a:r>
          </a:p>
          <a:p>
            <a:pPr lvl="2">
              <a:defRPr/>
            </a:pPr>
            <a:r>
              <a:rPr lang="de-AT" altLang="de-DE" sz="2400" dirty="0"/>
              <a:t>5 ml</a:t>
            </a:r>
          </a:p>
          <a:p>
            <a:pPr lvl="2">
              <a:defRPr/>
            </a:pPr>
            <a:endParaRPr lang="de-AT" altLang="de-DE" sz="2400" dirty="0"/>
          </a:p>
          <a:p>
            <a:pPr lvl="2">
              <a:buFontTx/>
              <a:buNone/>
              <a:defRPr/>
            </a:pPr>
            <a:endParaRPr lang="de-AT" altLang="de-DE" sz="240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TRAUNKREIS VET CLINIC</a:t>
            </a:r>
          </a:p>
        </p:txBody>
      </p:sp>
    </p:spTree>
    <p:extLst>
      <p:ext uri="{BB962C8B-B14F-4D97-AF65-F5344CB8AC3E}">
        <p14:creationId xmlns:p14="http://schemas.microsoft.com/office/powerpoint/2010/main" val="58369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776868" y="668224"/>
            <a:ext cx="8686800" cy="904100"/>
          </a:xfrm>
        </p:spPr>
        <p:txBody>
          <a:bodyPr/>
          <a:lstStyle/>
          <a:p>
            <a:pPr>
              <a:defRPr/>
            </a:pPr>
            <a:r>
              <a:rPr lang="de-AT" altLang="de-DE" dirty="0"/>
              <a:t>Behandlungsempfehlungen</a:t>
            </a:r>
            <a:endParaRPr lang="de-DE" altLang="de-DE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defRPr/>
            </a:pPr>
            <a:r>
              <a:rPr lang="de-AT" altLang="de-DE" sz="3200" dirty="0" err="1"/>
              <a:t>Bordetella</a:t>
            </a:r>
            <a:r>
              <a:rPr lang="de-AT" altLang="de-DE" sz="3200" dirty="0"/>
              <a:t>, </a:t>
            </a:r>
            <a:r>
              <a:rPr lang="de-AT" altLang="de-DE" sz="3200" dirty="0" err="1"/>
              <a:t>Pasteurellainfektion</a:t>
            </a:r>
            <a:endParaRPr lang="de-AT" altLang="de-DE" sz="3200" dirty="0"/>
          </a:p>
          <a:p>
            <a:pPr lvl="2">
              <a:defRPr/>
            </a:pPr>
            <a:r>
              <a:rPr lang="de-AT" altLang="de-DE" sz="2400" dirty="0"/>
              <a:t>Belladonna D6</a:t>
            </a:r>
          </a:p>
          <a:p>
            <a:pPr lvl="2">
              <a:defRPr/>
            </a:pPr>
            <a:r>
              <a:rPr lang="de-AT" altLang="de-DE" sz="2400" dirty="0" err="1"/>
              <a:t>Phosphorus</a:t>
            </a:r>
            <a:r>
              <a:rPr lang="de-AT" altLang="de-DE" sz="2400" dirty="0"/>
              <a:t> D30</a:t>
            </a:r>
          </a:p>
          <a:p>
            <a:pPr lvl="2">
              <a:defRPr/>
            </a:pPr>
            <a:r>
              <a:rPr lang="de-AT" altLang="de-DE" sz="2400" dirty="0" err="1"/>
              <a:t>Drosera</a:t>
            </a:r>
            <a:r>
              <a:rPr lang="de-AT" altLang="de-DE" sz="2400" dirty="0"/>
              <a:t> D6</a:t>
            </a:r>
          </a:p>
          <a:p>
            <a:pPr lvl="2">
              <a:defRPr/>
            </a:pPr>
            <a:r>
              <a:rPr lang="de-AT" altLang="de-DE" sz="2400" dirty="0"/>
              <a:t>Komplexpräparat</a:t>
            </a:r>
          </a:p>
          <a:p>
            <a:pPr lvl="2">
              <a:defRPr/>
            </a:pPr>
            <a:r>
              <a:rPr lang="de-AT" altLang="de-DE" sz="2400" dirty="0"/>
              <a:t>5 ml</a:t>
            </a:r>
          </a:p>
          <a:p>
            <a:pPr lvl="2">
              <a:defRPr/>
            </a:pPr>
            <a:endParaRPr lang="de-AT" altLang="de-DE" sz="2400" dirty="0"/>
          </a:p>
          <a:p>
            <a:pPr lvl="2">
              <a:buFontTx/>
              <a:buNone/>
              <a:defRPr/>
            </a:pPr>
            <a:endParaRPr lang="de-AT" altLang="de-DE" sz="240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TRAUNKREIS VET CLINIC</a:t>
            </a:r>
          </a:p>
        </p:txBody>
      </p:sp>
    </p:spTree>
    <p:extLst>
      <p:ext uri="{BB962C8B-B14F-4D97-AF65-F5344CB8AC3E}">
        <p14:creationId xmlns:p14="http://schemas.microsoft.com/office/powerpoint/2010/main" val="164898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877229" y="868945"/>
            <a:ext cx="8686800" cy="926520"/>
          </a:xfrm>
        </p:spPr>
        <p:txBody>
          <a:bodyPr/>
          <a:lstStyle/>
          <a:p>
            <a:pPr>
              <a:defRPr/>
            </a:pPr>
            <a:r>
              <a:rPr lang="de-AT" altLang="de-DE" dirty="0"/>
              <a:t>Behandlungsempfehlungen</a:t>
            </a:r>
            <a:endParaRPr lang="de-DE" altLang="de-DE" dirty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>
            <a:normAutofit/>
          </a:bodyPr>
          <a:lstStyle/>
          <a:p>
            <a:pPr lvl="1">
              <a:defRPr/>
            </a:pPr>
            <a:r>
              <a:rPr lang="de-AT" altLang="de-DE" sz="3200" dirty="0"/>
              <a:t>APP</a:t>
            </a:r>
          </a:p>
          <a:p>
            <a:pPr lvl="2">
              <a:defRPr/>
            </a:pPr>
            <a:r>
              <a:rPr lang="de-AT" altLang="de-DE" sz="2400" dirty="0"/>
              <a:t>Belladonna D6</a:t>
            </a:r>
          </a:p>
          <a:p>
            <a:pPr lvl="2">
              <a:defRPr/>
            </a:pPr>
            <a:r>
              <a:rPr lang="de-AT" altLang="de-DE" sz="2400" dirty="0" err="1"/>
              <a:t>Bryonia</a:t>
            </a:r>
            <a:r>
              <a:rPr lang="de-AT" altLang="de-DE" sz="2400" dirty="0"/>
              <a:t> D30</a:t>
            </a:r>
          </a:p>
          <a:p>
            <a:pPr lvl="2">
              <a:defRPr/>
            </a:pPr>
            <a:r>
              <a:rPr lang="de-AT" altLang="de-DE" sz="2400" dirty="0" err="1"/>
              <a:t>Phosphorus</a:t>
            </a:r>
            <a:r>
              <a:rPr lang="de-AT" altLang="de-DE" sz="2400" dirty="0"/>
              <a:t> D30</a:t>
            </a:r>
          </a:p>
          <a:p>
            <a:pPr lvl="2">
              <a:defRPr/>
            </a:pPr>
            <a:r>
              <a:rPr lang="de-AT" altLang="de-DE" sz="2400" dirty="0"/>
              <a:t>Komplexpräparat</a:t>
            </a:r>
          </a:p>
          <a:p>
            <a:pPr lvl="2">
              <a:defRPr/>
            </a:pPr>
            <a:r>
              <a:rPr lang="de-AT" altLang="de-DE" sz="2400" dirty="0"/>
              <a:t>5 ml</a:t>
            </a:r>
          </a:p>
          <a:p>
            <a:pPr lvl="2">
              <a:defRPr/>
            </a:pPr>
            <a:endParaRPr lang="de-AT" altLang="de-DE" sz="2400" dirty="0"/>
          </a:p>
          <a:p>
            <a:pPr lvl="2">
              <a:buFontTx/>
              <a:buNone/>
              <a:defRPr/>
            </a:pPr>
            <a:endParaRPr lang="de-AT" altLang="de-DE" sz="240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TRAUNKREIS VET CLINIC</a:t>
            </a:r>
          </a:p>
        </p:txBody>
      </p:sp>
    </p:spTree>
    <p:extLst>
      <p:ext uri="{BB962C8B-B14F-4D97-AF65-F5344CB8AC3E}">
        <p14:creationId xmlns:p14="http://schemas.microsoft.com/office/powerpoint/2010/main" val="354079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51571"/>
          </a:xfrm>
        </p:spPr>
        <p:txBody>
          <a:bodyPr/>
          <a:lstStyle/>
          <a:p>
            <a:r>
              <a:rPr lang="de-AT" dirty="0"/>
              <a:t>    Gelber Jasmin         Phosphor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27864" y="1988186"/>
            <a:ext cx="3243586" cy="2266893"/>
          </a:xfrm>
        </p:spPr>
      </p:pic>
      <p:pic>
        <p:nvPicPr>
          <p:cNvPr id="5" name="Grafik 4" descr="File:&lt;strong&gt;Gelsemium&lt;/strong&gt; sempervirens3.jpg - Wikipedi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1988186"/>
            <a:ext cx="5323173" cy="395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25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TRAUNKREIS VET CLINIC</a:t>
            </a:r>
          </a:p>
        </p:txBody>
      </p:sp>
      <p:sp>
        <p:nvSpPr>
          <p:cNvPr id="2979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sz="4400" dirty="0"/>
              <a:t>Einstieg</a:t>
            </a:r>
            <a:endParaRPr lang="de-DE" dirty="0"/>
          </a:p>
        </p:txBody>
      </p:sp>
      <p:sp>
        <p:nvSpPr>
          <p:cNvPr id="29798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77334" y="2160589"/>
            <a:ext cx="9024227" cy="388077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de-DE" sz="3200" dirty="0"/>
              <a:t>Nur Krankheiten behandeln die man kennt</a:t>
            </a:r>
          </a:p>
          <a:p>
            <a:pPr eaLnBrk="1" hangingPunct="1">
              <a:defRPr/>
            </a:pPr>
            <a:r>
              <a:rPr lang="de-DE" sz="3200" dirty="0"/>
              <a:t>Fehlschläge einkalkulieren</a:t>
            </a:r>
          </a:p>
          <a:p>
            <a:pPr eaLnBrk="1" hangingPunct="1">
              <a:defRPr/>
            </a:pPr>
            <a:r>
              <a:rPr lang="de-DE" sz="3200" dirty="0"/>
              <a:t>Homöopathie bietet ca. 2000 Arzneien</a:t>
            </a:r>
          </a:p>
          <a:p>
            <a:pPr lvl="1" eaLnBrk="1" hangingPunct="1">
              <a:defRPr/>
            </a:pPr>
            <a:r>
              <a:rPr lang="de-DE" sz="2800" dirty="0"/>
              <a:t>Ca. 500 gut geprüfte</a:t>
            </a:r>
          </a:p>
        </p:txBody>
      </p:sp>
    </p:spTree>
    <p:extLst>
      <p:ext uri="{BB962C8B-B14F-4D97-AF65-F5344CB8AC3E}">
        <p14:creationId xmlns:p14="http://schemas.microsoft.com/office/powerpoint/2010/main" val="1748274316"/>
      </p:ext>
    </p:extLst>
  </p:cSld>
  <p:clrMapOvr>
    <a:masterClrMapping/>
  </p:clrMapOvr>
  <p:transition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77334" y="609600"/>
            <a:ext cx="8596668" cy="884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AT" altLang="de-DE" dirty="0">
                <a:effectLst/>
              </a:rPr>
              <a:t>Streptokokken</a:t>
            </a:r>
            <a:endParaRPr lang="de-DE" altLang="de-DE" dirty="0">
              <a:effectLst/>
            </a:endParaRP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334" y="1837204"/>
            <a:ext cx="8596668" cy="38807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de-AT" altLang="de-DE" sz="2800" dirty="0" err="1"/>
              <a:t>Streptococcus</a:t>
            </a:r>
            <a:r>
              <a:rPr lang="de-AT" altLang="de-DE" sz="2800" dirty="0"/>
              <a:t> </a:t>
            </a:r>
            <a:r>
              <a:rPr lang="de-AT" altLang="de-DE" sz="2800" dirty="0" err="1"/>
              <a:t>suis</a:t>
            </a:r>
            <a:r>
              <a:rPr lang="de-AT" altLang="de-DE" sz="2800" dirty="0"/>
              <a:t> ist einer der wichtigsten bakteriellen Krankheitserreger beim Ferkel.</a:t>
            </a:r>
          </a:p>
          <a:p>
            <a:pPr>
              <a:lnSpc>
                <a:spcPct val="90000"/>
              </a:lnSpc>
            </a:pPr>
            <a:r>
              <a:rPr lang="de-AT" altLang="de-DE" sz="2800" dirty="0"/>
              <a:t>Gelenksentzündungen (Arthritiden)</a:t>
            </a:r>
          </a:p>
          <a:p>
            <a:pPr>
              <a:lnSpc>
                <a:spcPct val="90000"/>
              </a:lnSpc>
            </a:pPr>
            <a:r>
              <a:rPr lang="de-AT" altLang="de-DE" sz="2800" dirty="0"/>
              <a:t>Hirnhautentzündungen (Meningitiden)</a:t>
            </a:r>
          </a:p>
          <a:p>
            <a:pPr>
              <a:lnSpc>
                <a:spcPct val="90000"/>
              </a:lnSpc>
            </a:pPr>
            <a:r>
              <a:rPr lang="de-AT" altLang="de-DE" sz="2800" dirty="0"/>
              <a:t>Lungenentzündungen (Pneumonien) </a:t>
            </a:r>
          </a:p>
          <a:p>
            <a:pPr>
              <a:lnSpc>
                <a:spcPct val="90000"/>
              </a:lnSpc>
            </a:pPr>
            <a:r>
              <a:rPr lang="de-AT" altLang="de-DE" sz="2800" dirty="0"/>
              <a:t>Ein bis drei Wochen alte Saugferkel</a:t>
            </a:r>
          </a:p>
          <a:p>
            <a:pPr>
              <a:lnSpc>
                <a:spcPct val="90000"/>
              </a:lnSpc>
            </a:pPr>
            <a:r>
              <a:rPr lang="de-AT" altLang="de-DE" sz="2800" dirty="0"/>
              <a:t>Aggressive </a:t>
            </a:r>
            <a:r>
              <a:rPr lang="de-AT" altLang="de-DE" sz="2800" dirty="0" err="1"/>
              <a:t>S.suis</a:t>
            </a:r>
            <a:r>
              <a:rPr lang="de-AT" altLang="de-DE" sz="2800" dirty="0"/>
              <a:t>-Stämme</a:t>
            </a:r>
          </a:p>
          <a:p>
            <a:pPr>
              <a:lnSpc>
                <a:spcPct val="90000"/>
              </a:lnSpc>
            </a:pPr>
            <a:r>
              <a:rPr lang="de-AT" altLang="de-DE" sz="2800" dirty="0"/>
              <a:t>Eintrittspforten Nabel und Hautverletzungen </a:t>
            </a:r>
          </a:p>
          <a:p>
            <a:pPr>
              <a:lnSpc>
                <a:spcPct val="90000"/>
              </a:lnSpc>
            </a:pPr>
            <a:r>
              <a:rPr lang="de-AT" altLang="de-DE" sz="2800" dirty="0"/>
              <a:t>Blutstrom in Gelenke Gehirn, Lunge und Herz</a:t>
            </a:r>
            <a:endParaRPr lang="de-DE" altLang="de-DE" sz="2800" dirty="0"/>
          </a:p>
        </p:txBody>
      </p:sp>
    </p:spTree>
    <p:extLst>
      <p:ext uri="{BB962C8B-B14F-4D97-AF65-F5344CB8AC3E}">
        <p14:creationId xmlns:p14="http://schemas.microsoft.com/office/powerpoint/2010/main" val="311307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95454"/>
          </a:xfrm>
        </p:spPr>
        <p:txBody>
          <a:bodyPr/>
          <a:lstStyle/>
          <a:p>
            <a:r>
              <a:rPr lang="de-AT" dirty="0" err="1"/>
              <a:t>Streptokokkeninfektion</a:t>
            </a:r>
            <a:endParaRPr lang="de-AT" dirty="0"/>
          </a:p>
        </p:txBody>
      </p:sp>
      <p:pic>
        <p:nvPicPr>
          <p:cNvPr id="4" name="Picture 4" descr="Zwettl arlberg 090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1" t="12802" r="9524" b="6335"/>
          <a:stretch/>
        </p:blipFill>
        <p:spPr bwMode="auto">
          <a:xfrm>
            <a:off x="677334" y="1865782"/>
            <a:ext cx="3693944" cy="4698002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St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56" b="33910"/>
          <a:stretch/>
        </p:blipFill>
        <p:spPr bwMode="gray">
          <a:xfrm>
            <a:off x="4861763" y="1865782"/>
            <a:ext cx="4610705" cy="331953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41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677334" y="609600"/>
            <a:ext cx="8596668" cy="9069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AT" altLang="de-DE" dirty="0">
                <a:effectLst/>
              </a:rPr>
              <a:t>Streptokokken</a:t>
            </a:r>
            <a:endParaRPr lang="de-DE" altLang="de-DE" dirty="0">
              <a:effectLst/>
            </a:endParaRP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334" y="1792599"/>
            <a:ext cx="8596668" cy="38807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de-DE" altLang="de-DE" sz="2800" dirty="0" err="1"/>
              <a:t>Bacillinum</a:t>
            </a:r>
            <a:endParaRPr lang="de-DE" altLang="de-DE" sz="2800" dirty="0"/>
          </a:p>
          <a:p>
            <a:pPr lvl="1">
              <a:lnSpc>
                <a:spcPct val="80000"/>
              </a:lnSpc>
            </a:pPr>
            <a:r>
              <a:rPr lang="de-DE" altLang="de-DE" sz="2400" dirty="0" err="1"/>
              <a:t>Nosode</a:t>
            </a:r>
            <a:r>
              <a:rPr lang="de-DE" altLang="de-DE" sz="2400" dirty="0"/>
              <a:t> (Tuberkulöses Lungengewebe)</a:t>
            </a:r>
          </a:p>
          <a:p>
            <a:pPr lvl="1">
              <a:lnSpc>
                <a:spcPct val="80000"/>
              </a:lnSpc>
            </a:pPr>
            <a:r>
              <a:rPr lang="de-DE" altLang="de-DE" sz="2400" dirty="0"/>
              <a:t>Gelenke</a:t>
            </a:r>
          </a:p>
          <a:p>
            <a:pPr lvl="1">
              <a:lnSpc>
                <a:spcPct val="80000"/>
              </a:lnSpc>
            </a:pPr>
            <a:r>
              <a:rPr lang="de-DE" altLang="de-DE" sz="2400" dirty="0"/>
              <a:t>Eitrige Bronchitis</a:t>
            </a:r>
          </a:p>
          <a:p>
            <a:pPr lvl="1">
              <a:lnSpc>
                <a:spcPct val="80000"/>
              </a:lnSpc>
            </a:pPr>
            <a:r>
              <a:rPr lang="de-DE" altLang="de-DE" sz="2400" dirty="0"/>
              <a:t>Gehirnhautentzündung</a:t>
            </a:r>
          </a:p>
          <a:p>
            <a:pPr>
              <a:lnSpc>
                <a:spcPct val="80000"/>
              </a:lnSpc>
            </a:pPr>
            <a:r>
              <a:rPr lang="de-DE" altLang="de-DE" sz="2800" dirty="0" err="1"/>
              <a:t>Hepar</a:t>
            </a:r>
            <a:r>
              <a:rPr lang="de-DE" altLang="de-DE" sz="2800" dirty="0"/>
              <a:t> </a:t>
            </a:r>
            <a:r>
              <a:rPr lang="de-DE" altLang="de-DE" sz="2800" dirty="0" err="1"/>
              <a:t>sulfuris</a:t>
            </a:r>
            <a:endParaRPr lang="de-DE" altLang="de-DE" sz="2800" dirty="0"/>
          </a:p>
          <a:p>
            <a:pPr lvl="1">
              <a:lnSpc>
                <a:spcPct val="80000"/>
              </a:lnSpc>
            </a:pPr>
            <a:r>
              <a:rPr lang="de-DE" altLang="de-DE" sz="2400" dirty="0"/>
              <a:t>Kalkschwefelleber</a:t>
            </a:r>
          </a:p>
          <a:p>
            <a:pPr lvl="1">
              <a:lnSpc>
                <a:spcPct val="80000"/>
              </a:lnSpc>
            </a:pPr>
            <a:r>
              <a:rPr lang="de-DE" altLang="de-DE" sz="2400" dirty="0"/>
              <a:t>Abszess</a:t>
            </a:r>
          </a:p>
          <a:p>
            <a:pPr lvl="1">
              <a:lnSpc>
                <a:spcPct val="80000"/>
              </a:lnSpc>
            </a:pPr>
            <a:r>
              <a:rPr lang="de-DE" altLang="de-DE" sz="2400" dirty="0"/>
              <a:t>Akute Eiterung</a:t>
            </a:r>
          </a:p>
          <a:p>
            <a:pPr lvl="1">
              <a:lnSpc>
                <a:spcPct val="80000"/>
              </a:lnSpc>
            </a:pPr>
            <a:r>
              <a:rPr lang="de-DE" altLang="de-DE" sz="2400" dirty="0"/>
              <a:t>Schmerzempfindlichkeit</a:t>
            </a:r>
          </a:p>
          <a:p>
            <a:pPr lvl="1">
              <a:lnSpc>
                <a:spcPct val="80000"/>
              </a:lnSpc>
            </a:pPr>
            <a:r>
              <a:rPr lang="de-DE" altLang="de-DE" sz="2400" dirty="0"/>
              <a:t>Rötung</a:t>
            </a:r>
          </a:p>
        </p:txBody>
      </p:sp>
    </p:spTree>
    <p:extLst>
      <p:ext uri="{BB962C8B-B14F-4D97-AF65-F5344CB8AC3E}">
        <p14:creationId xmlns:p14="http://schemas.microsoft.com/office/powerpoint/2010/main" val="310645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77334" y="609600"/>
            <a:ext cx="8596668" cy="8512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AT" altLang="de-DE">
                <a:effectLst/>
              </a:rPr>
              <a:t>Streptokokken</a:t>
            </a:r>
            <a:endParaRPr lang="de-DE" altLang="de-DE">
              <a:effectLst/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334" y="1692238"/>
            <a:ext cx="8596668" cy="38807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de-DE" altLang="de-DE" sz="2800" dirty="0" err="1"/>
              <a:t>Tuberculinum</a:t>
            </a:r>
            <a:endParaRPr lang="de-DE" altLang="de-DE" sz="2800" dirty="0"/>
          </a:p>
          <a:p>
            <a:pPr lvl="1">
              <a:lnSpc>
                <a:spcPct val="90000"/>
              </a:lnSpc>
            </a:pPr>
            <a:r>
              <a:rPr lang="de-DE" altLang="de-DE" sz="2400" dirty="0" err="1"/>
              <a:t>Tuberculinumnosode</a:t>
            </a:r>
            <a:endParaRPr lang="de-DE" altLang="de-DE" sz="2400" dirty="0"/>
          </a:p>
          <a:p>
            <a:pPr lvl="1">
              <a:lnSpc>
                <a:spcPct val="90000"/>
              </a:lnSpc>
            </a:pPr>
            <a:r>
              <a:rPr lang="de-DE" altLang="de-DE" sz="2400" dirty="0"/>
              <a:t>Abszesse</a:t>
            </a:r>
          </a:p>
          <a:p>
            <a:pPr lvl="1">
              <a:lnSpc>
                <a:spcPct val="90000"/>
              </a:lnSpc>
            </a:pPr>
            <a:r>
              <a:rPr lang="de-DE" altLang="de-DE" sz="2400" dirty="0"/>
              <a:t>Eiterungen</a:t>
            </a:r>
          </a:p>
          <a:p>
            <a:pPr lvl="1">
              <a:lnSpc>
                <a:spcPct val="90000"/>
              </a:lnSpc>
            </a:pPr>
            <a:r>
              <a:rPr lang="de-DE" altLang="de-DE" sz="2400" dirty="0"/>
              <a:t>Lungenentzündung</a:t>
            </a:r>
          </a:p>
          <a:p>
            <a:pPr>
              <a:lnSpc>
                <a:spcPct val="90000"/>
              </a:lnSpc>
            </a:pPr>
            <a:r>
              <a:rPr lang="de-DE" altLang="de-DE" sz="2800" dirty="0"/>
              <a:t>Apis</a:t>
            </a:r>
          </a:p>
          <a:p>
            <a:pPr lvl="1">
              <a:lnSpc>
                <a:spcPct val="90000"/>
              </a:lnSpc>
            </a:pPr>
            <a:r>
              <a:rPr lang="de-DE" altLang="de-DE" sz="2400" dirty="0"/>
              <a:t>Honigbiene</a:t>
            </a:r>
          </a:p>
          <a:p>
            <a:pPr lvl="1">
              <a:lnSpc>
                <a:spcPct val="90000"/>
              </a:lnSpc>
            </a:pPr>
            <a:r>
              <a:rPr lang="de-DE" altLang="de-DE" sz="2400" dirty="0"/>
              <a:t>Schwellung</a:t>
            </a:r>
          </a:p>
          <a:p>
            <a:pPr lvl="1">
              <a:lnSpc>
                <a:spcPct val="90000"/>
              </a:lnSpc>
            </a:pPr>
            <a:r>
              <a:rPr lang="de-DE" altLang="de-DE" sz="2400" dirty="0"/>
              <a:t>Gelenksentzündungen</a:t>
            </a:r>
          </a:p>
          <a:p>
            <a:pPr lvl="1">
              <a:lnSpc>
                <a:spcPct val="90000"/>
              </a:lnSpc>
            </a:pPr>
            <a:r>
              <a:rPr lang="de-DE" altLang="de-DE" sz="2400" dirty="0"/>
              <a:t>Hochgradige Schmerzen</a:t>
            </a:r>
          </a:p>
        </p:txBody>
      </p:sp>
    </p:spTree>
    <p:extLst>
      <p:ext uri="{BB962C8B-B14F-4D97-AF65-F5344CB8AC3E}">
        <p14:creationId xmlns:p14="http://schemas.microsoft.com/office/powerpoint/2010/main" val="384425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AT" altLang="de-DE" dirty="0">
                <a:effectLst/>
              </a:rPr>
              <a:t>Streptokokken</a:t>
            </a:r>
            <a:endParaRPr lang="de-DE" altLang="de-DE" dirty="0">
              <a:effectLst/>
            </a:endParaRP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dirty="0">
                <a:effectLst/>
              </a:rPr>
              <a:t>Schmerzhafte, geschwollene Gelenke </a:t>
            </a:r>
          </a:p>
          <a:p>
            <a:r>
              <a:rPr lang="de-DE" altLang="de-DE" dirty="0">
                <a:effectLst/>
              </a:rPr>
              <a:t>Belladonna</a:t>
            </a:r>
          </a:p>
          <a:p>
            <a:pPr lvl="1"/>
            <a:r>
              <a:rPr lang="de-DE" altLang="de-DE" dirty="0">
                <a:effectLst/>
              </a:rPr>
              <a:t>Tollkirsche</a:t>
            </a:r>
          </a:p>
          <a:p>
            <a:pPr lvl="1"/>
            <a:r>
              <a:rPr lang="de-DE" altLang="de-DE" dirty="0">
                <a:effectLst/>
              </a:rPr>
              <a:t>Akute Entzündung</a:t>
            </a:r>
          </a:p>
        </p:txBody>
      </p:sp>
    </p:spTree>
    <p:extLst>
      <p:ext uri="{BB962C8B-B14F-4D97-AF65-F5344CB8AC3E}">
        <p14:creationId xmlns:p14="http://schemas.microsoft.com/office/powerpoint/2010/main" val="227829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677334" y="609600"/>
            <a:ext cx="8596668" cy="9738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AT" altLang="de-DE" dirty="0">
                <a:effectLst/>
              </a:rPr>
              <a:t>Streptokokken</a:t>
            </a:r>
            <a:endParaRPr lang="de-DE" altLang="de-DE" dirty="0">
              <a:effectLst/>
            </a:endParaRP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334" y="2037926"/>
            <a:ext cx="8596668" cy="38807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AT" altLang="de-DE" sz="2800" dirty="0"/>
              <a:t>Dosierungsempfehlung: </a:t>
            </a:r>
            <a:endParaRPr lang="de-DE" altLang="de-DE" sz="2800" dirty="0"/>
          </a:p>
          <a:p>
            <a:pPr lvl="1"/>
            <a:r>
              <a:rPr lang="de-AT" altLang="de-DE" sz="2400" dirty="0"/>
              <a:t>In der Praxis hat sich oft ein Komplexpräparat mit</a:t>
            </a:r>
            <a:r>
              <a:rPr lang="de-DE" altLang="de-DE" sz="2400" dirty="0"/>
              <a:t> </a:t>
            </a:r>
            <a:r>
              <a:rPr lang="de-DE" altLang="de-DE" sz="2400" dirty="0" err="1"/>
              <a:t>Bacillinum</a:t>
            </a:r>
            <a:r>
              <a:rPr lang="de-DE" altLang="de-DE" sz="2400" dirty="0"/>
              <a:t> D200, </a:t>
            </a:r>
            <a:r>
              <a:rPr lang="de-DE" altLang="de-DE" sz="2400" dirty="0" err="1"/>
              <a:t>Hepar</a:t>
            </a:r>
            <a:r>
              <a:rPr lang="de-DE" altLang="de-DE" sz="2400" dirty="0"/>
              <a:t> </a:t>
            </a:r>
            <a:r>
              <a:rPr lang="de-DE" altLang="de-DE" sz="2400" dirty="0" err="1"/>
              <a:t>sulf</a:t>
            </a:r>
            <a:r>
              <a:rPr lang="de-DE" altLang="de-DE" sz="2400" dirty="0"/>
              <a:t>. D30,  Apis D6 bewährt. </a:t>
            </a:r>
          </a:p>
          <a:p>
            <a:pPr lvl="1"/>
            <a:r>
              <a:rPr lang="de-DE" altLang="de-DE" sz="2400" dirty="0"/>
              <a:t>Pro Saugferkel 2 ml in einer Wasserschale am ersten Tag verabreichen.</a:t>
            </a:r>
            <a:br>
              <a:rPr lang="de-DE" altLang="de-DE" sz="2400" dirty="0"/>
            </a:br>
            <a:endParaRPr lang="de-DE" altLang="de-DE" sz="2400" dirty="0"/>
          </a:p>
        </p:txBody>
      </p:sp>
    </p:spTree>
    <p:extLst>
      <p:ext uri="{BB962C8B-B14F-4D97-AF65-F5344CB8AC3E}">
        <p14:creationId xmlns:p14="http://schemas.microsoft.com/office/powerpoint/2010/main" val="155631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95454"/>
          </a:xfrm>
        </p:spPr>
        <p:txBody>
          <a:bodyPr/>
          <a:lstStyle/>
          <a:p>
            <a:r>
              <a:rPr lang="de-AT" dirty="0"/>
              <a:t>Apis - Honigbiene</a:t>
            </a:r>
          </a:p>
        </p:txBody>
      </p:sp>
      <p:pic>
        <p:nvPicPr>
          <p:cNvPr id="4" name="Picture 2" descr="Honigbien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9"/>
          <a:stretch/>
        </p:blipFill>
        <p:spPr bwMode="auto">
          <a:xfrm>
            <a:off x="677334" y="1781322"/>
            <a:ext cx="6809435" cy="4295387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63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Picture 2" descr="Shot 5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58814"/>
            <a:ext cx="12384911" cy="8119640"/>
          </a:xfrm>
          <a:prstGeom prst="rect">
            <a:avLst/>
          </a:prstGeom>
          <a:noFill/>
          <a:ln w="254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 flipH="1">
            <a:off x="3255766" y="1007070"/>
            <a:ext cx="66955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6000" b="1" dirty="0">
                <a:solidFill>
                  <a:schemeClr val="bg1"/>
                </a:solidFill>
              </a:rPr>
              <a:t>Dankeschön</a:t>
            </a:r>
          </a:p>
        </p:txBody>
      </p:sp>
    </p:spTree>
    <p:extLst>
      <p:ext uri="{BB962C8B-B14F-4D97-AF65-F5344CB8AC3E}">
        <p14:creationId xmlns:p14="http://schemas.microsoft.com/office/powerpoint/2010/main" val="122474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theme/theme1.xml><?xml version="1.0" encoding="utf-8"?>
<a:theme xmlns:a="http://schemas.openxmlformats.org/drawingml/2006/main" name="Facette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1436</Words>
  <Application>Microsoft Office PowerPoint</Application>
  <PresentationFormat>Benutzerdefiniert</PresentationFormat>
  <Paragraphs>536</Paragraphs>
  <Slides>97</Slides>
  <Notes>9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97</vt:i4>
      </vt:variant>
    </vt:vector>
  </HeadingPairs>
  <TitlesOfParts>
    <vt:vector size="98" baseType="lpstr">
      <vt:lpstr>Facette</vt:lpstr>
      <vt:lpstr>PowerPoint-Präsentation</vt:lpstr>
      <vt:lpstr> Homöopathie</vt:lpstr>
      <vt:lpstr>Was ist Homöopathie ?</vt:lpstr>
      <vt:lpstr>Regulationstherapie</vt:lpstr>
      <vt:lpstr>Grundsatz der Homöopathie</vt:lpstr>
      <vt:lpstr>4 Säulen der Homöopathie</vt:lpstr>
      <vt:lpstr>Arzneimittelbild</vt:lpstr>
      <vt:lpstr>Materia medica</vt:lpstr>
      <vt:lpstr>Einstieg</vt:lpstr>
      <vt:lpstr>Management</vt:lpstr>
      <vt:lpstr>Arzneimittelfindung</vt:lpstr>
      <vt:lpstr>Repertorisation</vt:lpstr>
      <vt:lpstr>Arzneimittel</vt:lpstr>
      <vt:lpstr>Komplexmittel</vt:lpstr>
      <vt:lpstr>Homöopathische Nosoden</vt:lpstr>
      <vt:lpstr>Arzneimittel</vt:lpstr>
      <vt:lpstr>Arzneimittelfindung</vt:lpstr>
      <vt:lpstr>Arzneimittelgabe</vt:lpstr>
      <vt:lpstr>Arzneimittelgabe</vt:lpstr>
      <vt:lpstr>Arneimittelgabe</vt:lpstr>
      <vt:lpstr>Arzneimittelgabe</vt:lpstr>
      <vt:lpstr>Arzneimittelgabe</vt:lpstr>
      <vt:lpstr>Arzneimittelgabe</vt:lpstr>
      <vt:lpstr>PowerPoint-Präsentation</vt:lpstr>
      <vt:lpstr>Arzneien</vt:lpstr>
      <vt:lpstr>Arzneien</vt:lpstr>
      <vt:lpstr>Herstellung der Arzneien</vt:lpstr>
      <vt:lpstr>Homöopathisches Arzneibuch</vt:lpstr>
      <vt:lpstr>Potenzierung</vt:lpstr>
      <vt:lpstr>Bedeutung der Potenzierung</vt:lpstr>
      <vt:lpstr>Arzneipotenzen</vt:lpstr>
      <vt:lpstr>Höhe der Potenzen</vt:lpstr>
      <vt:lpstr>Homöopathische Bestandsbehandlung</vt:lpstr>
      <vt:lpstr>Bestandsprofil </vt:lpstr>
      <vt:lpstr>Homöopathische Behandlung</vt:lpstr>
      <vt:lpstr>Arzneimittelrecht Homöopathie</vt:lpstr>
      <vt:lpstr>Dokumentation</vt:lpstr>
      <vt:lpstr>Homöopathie  Dr. W.H. Schüßler (1821-98)</vt:lpstr>
      <vt:lpstr>Schüßler Salze</vt:lpstr>
      <vt:lpstr>Schüssler Salze</vt:lpstr>
      <vt:lpstr>Homöopathische Pause</vt:lpstr>
      <vt:lpstr> Homöopathie</vt:lpstr>
      <vt:lpstr>Rausche</vt:lpstr>
      <vt:lpstr>Bufo rana - Erdkröte</vt:lpstr>
      <vt:lpstr>Geburt</vt:lpstr>
      <vt:lpstr>Pulsatilla - Kuhschelle</vt:lpstr>
      <vt:lpstr>Geburt</vt:lpstr>
      <vt:lpstr> Mutterkorn            Sadebaum</vt:lpstr>
      <vt:lpstr>Milchfiebervorbeuge</vt:lpstr>
      <vt:lpstr>Geburt</vt:lpstr>
      <vt:lpstr>Phytolacca - Kermesbeeren</vt:lpstr>
      <vt:lpstr>Wehenmittel Zuchtsauen</vt:lpstr>
      <vt:lpstr>Caulophyllum - Frauenwurzel</vt:lpstr>
      <vt:lpstr>Verletzungsmittel</vt:lpstr>
      <vt:lpstr>Geburtsverletzung</vt:lpstr>
      <vt:lpstr>Verletzungsmittel Zuchtsauen</vt:lpstr>
      <vt:lpstr>    Fallkraut          Ringelblume  </vt:lpstr>
      <vt:lpstr>Verletzungsmittel Zuchtsauen</vt:lpstr>
      <vt:lpstr> Johanniskraut       Weinraute</vt:lpstr>
      <vt:lpstr>Harnwegsinfektionen</vt:lpstr>
      <vt:lpstr>   Berberitze      Spanische Fliege</vt:lpstr>
      <vt:lpstr>Harnwegsinfektionen</vt:lpstr>
      <vt:lpstr>Kreislaufprobleme </vt:lpstr>
      <vt:lpstr>    Weissdorn        Maiglöckchen</vt:lpstr>
      <vt:lpstr>Kreislaufprobleme </vt:lpstr>
      <vt:lpstr>Aggressive Zuchtsauen</vt:lpstr>
      <vt:lpstr>      Gold                 Platin</vt:lpstr>
      <vt:lpstr>  Bilsenkraut         Stechapfel</vt:lpstr>
      <vt:lpstr>Inappetenz Zuchtsauen</vt:lpstr>
      <vt:lpstr>     Opium               Brechnuss</vt:lpstr>
      <vt:lpstr>Fiebermittel Zuchtsauen</vt:lpstr>
      <vt:lpstr> Homöopathie</vt:lpstr>
      <vt:lpstr>    Husten</vt:lpstr>
      <vt:lpstr>  Sektion</vt:lpstr>
      <vt:lpstr>Atemwegserkrankung ( Husten) </vt:lpstr>
      <vt:lpstr>Atemwegserkrankungen</vt:lpstr>
      <vt:lpstr>Atemwegserkrankungen</vt:lpstr>
      <vt:lpstr>Atemwegserkrankung ( Husten)</vt:lpstr>
      <vt:lpstr>   Eisenhut           Tollkirsche</vt:lpstr>
      <vt:lpstr>Atemwegserkrankung ( Husten) </vt:lpstr>
      <vt:lpstr>    Sonnentau             Zaunrübe</vt:lpstr>
      <vt:lpstr>Atemwegserkrankung ( Husten)</vt:lpstr>
      <vt:lpstr>Atemwegserkrankung ( Husten)</vt:lpstr>
      <vt:lpstr>Atemwegserkrankung ( Husten)</vt:lpstr>
      <vt:lpstr>Behandlungsempfehlungen</vt:lpstr>
      <vt:lpstr>Behandlungsempfehlungen</vt:lpstr>
      <vt:lpstr>Behandlungsempfehlungen</vt:lpstr>
      <vt:lpstr>Behandlungsempfehlungen</vt:lpstr>
      <vt:lpstr>    Gelber Jasmin         Phosphor</vt:lpstr>
      <vt:lpstr>Streptokokken</vt:lpstr>
      <vt:lpstr>Streptokokkeninfektion</vt:lpstr>
      <vt:lpstr>Streptokokken</vt:lpstr>
      <vt:lpstr>Streptokokken</vt:lpstr>
      <vt:lpstr>Streptokokken</vt:lpstr>
      <vt:lpstr>Streptokokken</vt:lpstr>
      <vt:lpstr>Apis - Honigbiene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Martin Werner-Tutschku</dc:creator>
  <cp:lastModifiedBy>Mitarbeiter</cp:lastModifiedBy>
  <cp:revision>43</cp:revision>
  <dcterms:created xsi:type="dcterms:W3CDTF">2017-01-24T09:27:50Z</dcterms:created>
  <dcterms:modified xsi:type="dcterms:W3CDTF">2017-05-23T09:05:25Z</dcterms:modified>
</cp:coreProperties>
</file>